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325" r:id="rId2"/>
    <p:sldId id="326" r:id="rId3"/>
    <p:sldId id="261" r:id="rId4"/>
    <p:sldId id="327" r:id="rId5"/>
    <p:sldId id="347" r:id="rId6"/>
    <p:sldId id="348" r:id="rId7"/>
    <p:sldId id="356" r:id="rId8"/>
    <p:sldId id="262" r:id="rId9"/>
    <p:sldId id="306" r:id="rId10"/>
    <p:sldId id="257" r:id="rId11"/>
    <p:sldId id="258" r:id="rId12"/>
    <p:sldId id="259" r:id="rId13"/>
    <p:sldId id="307" r:id="rId14"/>
    <p:sldId id="295" r:id="rId15"/>
    <p:sldId id="279" r:id="rId16"/>
    <p:sldId id="337" r:id="rId17"/>
    <p:sldId id="264" r:id="rId18"/>
    <p:sldId id="260" r:id="rId19"/>
    <p:sldId id="349" r:id="rId20"/>
    <p:sldId id="321" r:id="rId21"/>
    <p:sldId id="276" r:id="rId22"/>
    <p:sldId id="277" r:id="rId23"/>
    <p:sldId id="280" r:id="rId24"/>
    <p:sldId id="294" r:id="rId25"/>
    <p:sldId id="338" r:id="rId26"/>
    <p:sldId id="324" r:id="rId27"/>
    <p:sldId id="302" r:id="rId28"/>
    <p:sldId id="311" r:id="rId29"/>
    <p:sldId id="268" r:id="rId30"/>
    <p:sldId id="282" r:id="rId31"/>
    <p:sldId id="314" r:id="rId32"/>
    <p:sldId id="269" r:id="rId33"/>
    <p:sldId id="328" r:id="rId34"/>
    <p:sldId id="316" r:id="rId35"/>
    <p:sldId id="270" r:id="rId36"/>
    <p:sldId id="271" r:id="rId37"/>
    <p:sldId id="265" r:id="rId38"/>
    <p:sldId id="275" r:id="rId39"/>
    <p:sldId id="273" r:id="rId40"/>
    <p:sldId id="278" r:id="rId41"/>
    <p:sldId id="287" r:id="rId42"/>
    <p:sldId id="285" r:id="rId43"/>
    <p:sldId id="288" r:id="rId44"/>
    <p:sldId id="289" r:id="rId45"/>
    <p:sldId id="290" r:id="rId46"/>
    <p:sldId id="291" r:id="rId47"/>
    <p:sldId id="358" r:id="rId48"/>
    <p:sldId id="272" r:id="rId49"/>
    <p:sldId id="274" r:id="rId50"/>
    <p:sldId id="284" r:id="rId51"/>
    <p:sldId id="286" r:id="rId52"/>
    <p:sldId id="267" r:id="rId53"/>
    <p:sldId id="266" r:id="rId54"/>
    <p:sldId id="313" r:id="rId55"/>
    <p:sldId id="359" r:id="rId56"/>
    <p:sldId id="360" r:id="rId57"/>
    <p:sldId id="292" r:id="rId58"/>
    <p:sldId id="293" r:id="rId59"/>
    <p:sldId id="304" r:id="rId60"/>
    <p:sldId id="305" r:id="rId61"/>
    <p:sldId id="308" r:id="rId62"/>
    <p:sldId id="309" r:id="rId63"/>
    <p:sldId id="312" r:id="rId64"/>
    <p:sldId id="315" r:id="rId65"/>
    <p:sldId id="317" r:id="rId66"/>
    <p:sldId id="319" r:id="rId67"/>
    <p:sldId id="322" r:id="rId68"/>
    <p:sldId id="323" r:id="rId69"/>
    <p:sldId id="329" r:id="rId70"/>
    <p:sldId id="330" r:id="rId71"/>
    <p:sldId id="332" r:id="rId72"/>
    <p:sldId id="310" r:id="rId73"/>
    <p:sldId id="333" r:id="rId74"/>
    <p:sldId id="334" r:id="rId75"/>
    <p:sldId id="335" r:id="rId76"/>
    <p:sldId id="336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50" r:id="rId86"/>
    <p:sldId id="352" r:id="rId87"/>
    <p:sldId id="353" r:id="rId88"/>
    <p:sldId id="354" r:id="rId89"/>
    <p:sldId id="351" r:id="rId90"/>
    <p:sldId id="283" r:id="rId91"/>
    <p:sldId id="355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668CD0"/>
    <a:srgbClr val="00589A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69" autoAdjust="0"/>
    <p:restoredTop sz="93755" autoAdjust="0"/>
  </p:normalViewPr>
  <p:slideViewPr>
    <p:cSldViewPr snapToGrid="0">
      <p:cViewPr varScale="1">
        <p:scale>
          <a:sx n="63" d="100"/>
          <a:sy n="63" d="100"/>
        </p:scale>
        <p:origin x="715" y="29"/>
      </p:cViewPr>
      <p:guideLst/>
    </p:cSldViewPr>
  </p:slideViewPr>
  <p:outlineViewPr>
    <p:cViewPr>
      <p:scale>
        <a:sx n="33" d="100"/>
        <a:sy n="33" d="100"/>
      </p:scale>
      <p:origin x="0" y="-51043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C293C-F4DA-4BA7-92FB-6D74DD2EC96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8E219-4C50-421B-98D0-0B4B3099C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61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8E219-4C50-421B-98D0-0B4B3099C30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775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66D11-F040-4118-804F-D8E51C98218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99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66D11-F040-4118-804F-D8E51C98218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896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66D11-F040-4118-804F-D8E51C98218A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99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66D11-F040-4118-804F-D8E51C98218A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44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66D11-F040-4118-804F-D8E51C98218A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89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66D11-F040-4118-804F-D8E51C98218A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44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ACE2D-9230-4FFD-9EEB-5647B7C8E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24756-9009-4D46-BBF3-66877B3FE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A267B-D6A8-47B4-915F-AB259AA9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92210-EFA0-4B1B-BF02-9BD0A61A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70E8-6779-4F45-91A6-B1DF8518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62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89B2-8DEA-4392-9B31-019C2422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25805-FA06-44D9-B798-B053807E6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C8E63-9469-409F-9BB4-61D4713E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E2D9F-30E1-42C0-A8F1-FC6695DB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65ED9-D0D9-461E-8492-F02015A8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5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149D2E-1059-4AC5-95C3-C83878D95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8989A-63F2-4672-B96E-C8D159408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2207B-682C-47A4-8EAE-1607A902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2EC8B-5936-42A2-9CAE-548D14E2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E71F-6F2F-415E-B652-145F79A5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10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6A58-D815-4090-9DF7-F9E7F8A7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9333D-B203-4476-81F5-A737F9F9C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E9976-E83E-411C-852E-F3FE05F0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F8A4-6B53-4CA3-AA06-73238BBD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FCA2F-7EFA-4753-BFA9-516C2EF7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36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6E5B5-F173-4EA5-A1C4-E7A973AC5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97071-9E28-41C3-BDEC-69B7531E4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00012-3C46-4AEF-9BC1-01A123E0E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23346-08D7-487D-89ED-A3260B56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FC7F9-B5B2-4DDE-8B4B-F33F165F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376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6CAC-65DC-43F8-A61B-884EA265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129EC-E0DD-4D83-8553-FFF055063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DE987-B6D4-47E2-BD05-9571AC00E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76FB7-B1ED-4D71-BA0A-B36637BB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E385-40EE-48BA-A4DC-D78AFFC5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530E9-421C-4625-AB0F-25848DD4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56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9EA4-03E0-4A3B-9B79-276C6DCF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86519-433A-4809-B0EF-E2D8F9291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C2836-DC56-49A1-92F9-C92C46B8F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7E8BA9-E1C4-4BEB-9CB1-08ECAA21C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42B828-BFED-4B45-B7C1-CCD6736AC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E17298-C4C7-4D3E-A6CB-24948148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6D2945-C646-475A-98B2-851BB859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D2A34-CF57-402D-A43B-5BD2AEAE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97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B2FF-5389-499A-9AC2-11229EF87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3718A-78F5-4631-B855-92FDCCF8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B72BB-8395-49D4-A9B8-4FB02122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FEF24-355C-4A1F-B160-7C5C4CD6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5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12F09-399C-4824-A7E1-8DAE42A0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C4D3E-B7BD-473D-8E79-5963D9CE1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520B8-C5AE-4FEC-99E8-7009C0D12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49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1D3A1-9CD1-4A0D-B9AF-3E060A0D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1356C-C8AA-4451-8C6E-B33BBE36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CE46A-63E0-4FC2-B026-7F9D9FB5F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57573-3F82-4A97-B497-E4E0F029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3D745-8676-401E-8256-E202E167A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E98C7-1960-4E85-BE3D-55B1EB9B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29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84D8-CBBB-4D4E-8A87-BB1D8B1B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928A6-0FBA-458B-B0EE-94DD0793E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F6481-681F-4621-88BD-A5049B3FB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39DB4-878E-4A66-9F93-B507AE817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5FBF6-EEE6-4945-8F0A-9DE346F0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23BE-FFD9-4428-9179-A2D5489D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21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32A8D2-3EDA-409A-B5BF-98C2D46BE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F652B-600B-403F-A584-FD59E44C9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DD9F4-07FC-46B6-855D-9F29F4598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E0FD8-C4D7-4ED5-B278-484F450D693F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01906-A692-420B-8034-9FBF43B0A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9C992-60F7-4714-88A8-3D1552246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86EE-E1EF-478D-9147-F18697481C8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01F316-58C8-41E3-807C-C29E694D3D37}"/>
              </a:ext>
            </a:extLst>
          </p:cNvPr>
          <p:cNvSpPr/>
          <p:nvPr userDrawn="1"/>
        </p:nvSpPr>
        <p:spPr>
          <a:xfrm>
            <a:off x="11553569" y="0"/>
            <a:ext cx="638432" cy="6858000"/>
          </a:xfrm>
          <a:prstGeom prst="rect">
            <a:avLst/>
          </a:prstGeom>
          <a:gradFill flip="none" rotWithShape="1">
            <a:gsLst>
              <a:gs pos="99342">
                <a:srgbClr val="8A0000"/>
              </a:gs>
              <a:gs pos="0">
                <a:srgbClr val="00589A"/>
              </a:gs>
              <a:gs pos="31000">
                <a:schemeClr val="accent5">
                  <a:lumMod val="60000"/>
                  <a:lumOff val="40000"/>
                </a:schemeClr>
              </a:gs>
              <a:gs pos="83000">
                <a:srgbClr val="7030A0"/>
              </a:gs>
              <a:gs pos="39000">
                <a:srgbClr val="A2B9E2"/>
              </a:gs>
              <a:gs pos="61000">
                <a:schemeClr val="accent1">
                  <a:lumMod val="10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80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28" y="271186"/>
            <a:ext cx="9193293" cy="631562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1427" y="2089730"/>
            <a:ext cx="9193294" cy="3720521"/>
          </a:xfrm>
          <a:solidFill>
            <a:schemeClr val="bg1">
              <a:alpha val="78000"/>
            </a:schemeClr>
          </a:solidFill>
          <a:effectLst/>
        </p:spPr>
        <p:txBody>
          <a:bodyPr anchor="t">
            <a:noAutofit/>
          </a:bodyPr>
          <a:lstStyle/>
          <a:p>
            <a:pPr>
              <a:spcBef>
                <a:spcPts val="1000"/>
              </a:spcBef>
            </a:pPr>
            <a:r>
              <a:rPr lang="en-US" b="1" i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A60E7A"/>
                </a:solidFill>
                <a:effectLst>
                  <a:innerShdw blurRad="114300">
                    <a:prstClr val="black"/>
                  </a:innerShdw>
                </a:effectLst>
              </a:rPr>
              <a:t>Update on chronic lymphocytic leukemia (CLL) treatment</a:t>
            </a:r>
            <a:br>
              <a:rPr lang="en-US" sz="2400" b="1" i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A60E7A"/>
                </a:solidFill>
                <a:effectLst>
                  <a:innerShdw blurRad="114300">
                    <a:prstClr val="black"/>
                  </a:innerShdw>
                </a:effectLst>
              </a:rPr>
            </a:br>
            <a:br>
              <a:rPr lang="en-US" sz="2400" b="1" i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A60E7A"/>
                </a:solidFill>
                <a:effectLst>
                  <a:innerShdw blurRad="114300">
                    <a:prstClr val="black"/>
                  </a:innerShdw>
                </a:effectLst>
              </a:rPr>
            </a:br>
            <a:r>
              <a:rPr lang="en-US" sz="24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A60E7A"/>
                </a:solidFill>
                <a:effectLst>
                  <a:innerShdw blurRad="114300">
                    <a:prstClr val="black"/>
                  </a:innerShdw>
                </a:effectLst>
              </a:rPr>
              <a:t>Dr Mona Yuklea</a:t>
            </a:r>
            <a:br>
              <a:rPr lang="en-US" sz="24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A60E7A"/>
                </a:solidFill>
                <a:effectLst>
                  <a:innerShdw blurRad="114300">
                    <a:prstClr val="black"/>
                  </a:innerShdw>
                </a:effectLst>
              </a:rPr>
            </a:br>
            <a:r>
              <a:rPr lang="en-US" sz="24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A60E7A"/>
                </a:solidFill>
                <a:effectLst>
                  <a:innerShdw blurRad="114300">
                    <a:prstClr val="black"/>
                  </a:innerShdw>
                </a:effectLst>
              </a:rPr>
              <a:t>Hematology Department, Meir  Hospital, 2019</a:t>
            </a:r>
            <a:br>
              <a:rPr lang="en-US" sz="24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A60E7A"/>
                </a:solidFill>
                <a:effectLst>
                  <a:innerShdw blurRad="114300">
                    <a:prstClr val="black"/>
                  </a:innerShdw>
                </a:effectLst>
              </a:rPr>
            </a:br>
            <a:endParaRPr lang="en-GB" sz="2400" b="1" dirty="0">
              <a:ln w="10160">
                <a:solidFill>
                  <a:srgbClr val="C00000"/>
                </a:solidFill>
                <a:prstDash val="solid"/>
              </a:ln>
              <a:solidFill>
                <a:srgbClr val="A60E7A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9813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6709FF-7D7B-46E8-9A2A-FC41838C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389" y="440055"/>
            <a:ext cx="69796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2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5BE5F0-25F4-4CBB-9B4A-AD0F61F7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725" y="771525"/>
            <a:ext cx="7116606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8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49A08-4627-43AF-A659-2DF7B637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166" y="691515"/>
            <a:ext cx="7108995" cy="53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43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CLL -  active disease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Progressive bone marrow failure</a:t>
            </a:r>
          </a:p>
          <a:p>
            <a:r>
              <a:rPr lang="en-US" sz="3200" dirty="0"/>
              <a:t>Bulky disease</a:t>
            </a:r>
          </a:p>
          <a:p>
            <a:r>
              <a:rPr lang="en-US" sz="3200" dirty="0"/>
              <a:t>Uncontrolled autoimmune </a:t>
            </a:r>
            <a:r>
              <a:rPr lang="en-US" sz="3200" dirty="0" err="1"/>
              <a:t>cytopenias</a:t>
            </a:r>
            <a:endParaRPr lang="en-US" sz="3200" dirty="0"/>
          </a:p>
          <a:p>
            <a:r>
              <a:rPr lang="en-US" sz="3200" dirty="0"/>
              <a:t>Rapid LDT (Lymphocyte Doubling Time)</a:t>
            </a:r>
          </a:p>
          <a:p>
            <a:r>
              <a:rPr lang="en-US" sz="3200" dirty="0"/>
              <a:t>Presence of B symptoms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1472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849542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General considerations for the choice of  therapy 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Age and fitness  status based on geriatric assessment (comorbidity burden and performance status, functional and mental status , need for caregiver)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Disease status ( first-line  treatment vs.≥ 2line)</a:t>
            </a: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Genetic profile</a:t>
            </a:r>
          </a:p>
        </p:txBody>
      </p:sp>
    </p:spTree>
    <p:extLst>
      <p:ext uri="{BB962C8B-B14F-4D97-AF65-F5344CB8AC3E}">
        <p14:creationId xmlns:p14="http://schemas.microsoft.com/office/powerpoint/2010/main" val="323170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4F5244-713F-4510-BEE1-372F30F26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43" y="85725"/>
            <a:ext cx="8891262" cy="670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7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418" y="518332"/>
            <a:ext cx="7886700" cy="994172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Genetic profile of  CLL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0150" y="1791904"/>
            <a:ext cx="7532968" cy="326350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i="1" u="sng" dirty="0"/>
              <a:t>FISH  technique </a:t>
            </a:r>
            <a:r>
              <a:rPr lang="en-US" sz="2400" dirty="0"/>
              <a:t>– genomic aberrations in more than 80% of  CLL 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Deletion of long arm of </a:t>
            </a:r>
            <a:r>
              <a:rPr lang="en-US" dirty="0" err="1"/>
              <a:t>chr.</a:t>
            </a:r>
            <a:r>
              <a:rPr lang="en-US" dirty="0"/>
              <a:t> 13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Trisomy 12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Deletion of long arm of </a:t>
            </a:r>
            <a:r>
              <a:rPr lang="en-US" dirty="0" err="1"/>
              <a:t>chr.</a:t>
            </a:r>
            <a:r>
              <a:rPr lang="en-US" dirty="0"/>
              <a:t> 11</a:t>
            </a:r>
          </a:p>
          <a:p>
            <a:pPr lvl="1">
              <a:lnSpc>
                <a:spcPct val="110000"/>
              </a:lnSpc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Deletion of short arm of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chr.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</a:t>
            </a:r>
          </a:p>
          <a:p>
            <a:pPr marL="342900" lvl="1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2400" i="1" u="sng" dirty="0"/>
              <a:t>Molecular testing for IGHV </a:t>
            </a:r>
            <a:r>
              <a:rPr lang="en-US" sz="2400" dirty="0"/>
              <a:t>– mutational status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(mutated vs. unmutated)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2182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16460-2AA3-4EBB-A231-1A1FCA221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848" y="434339"/>
            <a:ext cx="8024992" cy="60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3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496262-AFFE-4B71-A59C-47D8EE9B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06" y="457200"/>
            <a:ext cx="7903104" cy="590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5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אפשרויות  טיפוליות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90688"/>
            <a:ext cx="10515600" cy="4351338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§"/>
            </a:pPr>
            <a:r>
              <a:rPr lang="he-I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כימותרפיה</a:t>
            </a:r>
            <a:r>
              <a:rPr lang="he-IL" i="1" dirty="0"/>
              <a:t>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אימונותרפיה</a:t>
            </a:r>
            <a:r>
              <a:rPr lang="he-IL" dirty="0"/>
              <a:t>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כימואימונותרפיה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he-IL" dirty="0"/>
              <a:t> שילוב של כימותרפיה עם נוגדן מכוון נגד התאים  </a:t>
            </a:r>
            <a:r>
              <a:rPr lang="he-IL" dirty="0" err="1"/>
              <a:t>הלימפטיים</a:t>
            </a:r>
            <a:r>
              <a:rPr lang="he-IL" dirty="0"/>
              <a:t> </a:t>
            </a:r>
            <a:r>
              <a:rPr lang="he-IL" dirty="0" err="1"/>
              <a:t>הלאוקמיים</a:t>
            </a:r>
            <a:endParaRPr lang="he-IL" dirty="0"/>
          </a:p>
          <a:p>
            <a:pPr lvl="1" algn="r" rtl="1">
              <a:buFont typeface="Wingdings" panose="05000000000000000000" pitchFamily="2" charset="2"/>
              <a:buChar char="§"/>
            </a:pPr>
            <a:endParaRPr lang="he-IL" dirty="0"/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תרופות</a:t>
            </a:r>
            <a:r>
              <a:rPr lang="he-IL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חדשות </a:t>
            </a:r>
            <a:r>
              <a:rPr lang="he-I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מולקולות קטנות ממוקדות מטרה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r" rtl="1">
              <a:buNone/>
            </a:pPr>
            <a:r>
              <a:rPr lang="en-US" sz="3600" b="1" u="sng" dirty="0">
                <a:solidFill>
                  <a:srgbClr val="FF0000"/>
                </a:solidFill>
              </a:rPr>
              <a:t>N</a:t>
            </a:r>
            <a:r>
              <a:rPr lang="en-US" sz="3600" b="1" u="sng" dirty="0"/>
              <a:t>OVEL </a:t>
            </a:r>
            <a:r>
              <a:rPr lang="en-US" sz="3600" b="1" u="sng" dirty="0">
                <a:solidFill>
                  <a:srgbClr val="FF0000"/>
                </a:solidFill>
              </a:rPr>
              <a:t>A</a:t>
            </a:r>
            <a:r>
              <a:rPr lang="en-US" sz="3600" b="1" u="sng" dirty="0"/>
              <a:t>GENTS – </a:t>
            </a:r>
            <a:r>
              <a:rPr lang="en-US" sz="3600" b="1" u="sng" dirty="0">
                <a:solidFill>
                  <a:srgbClr val="FF0000"/>
                </a:solidFill>
              </a:rPr>
              <a:t>N A</a:t>
            </a:r>
            <a:endParaRPr lang="en-GB" sz="3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40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CLL - incidence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021" y="2189062"/>
            <a:ext cx="7886700" cy="32635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most common leukemia among adults in Western Countries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4-6 cases /100000 person/year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At diagnosis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More than 70% of patients – older than 65 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Median age – 72 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15% of patients  ≤  55y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00" y="4520978"/>
            <a:ext cx="1493044" cy="17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2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err="1"/>
              <a:t>כימואימונותרפיה</a:t>
            </a:r>
            <a:r>
              <a:rPr lang="he-IL" dirty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§"/>
            </a:pPr>
            <a:r>
              <a:rPr lang="he-IL" dirty="0" err="1">
                <a:solidFill>
                  <a:srgbClr val="FF0000"/>
                </a:solidFill>
              </a:rPr>
              <a:t>פלודראבין</a:t>
            </a:r>
            <a:r>
              <a:rPr lang="he-IL" dirty="0">
                <a:solidFill>
                  <a:srgbClr val="FF0000"/>
                </a:solidFill>
              </a:rPr>
              <a:t>, </a:t>
            </a:r>
            <a:r>
              <a:rPr lang="he-IL" dirty="0" err="1">
                <a:solidFill>
                  <a:srgbClr val="FF0000"/>
                </a:solidFill>
              </a:rPr>
              <a:t>ציקלופוספמיד</a:t>
            </a:r>
            <a:r>
              <a:rPr lang="he-IL" dirty="0">
                <a:solidFill>
                  <a:srgbClr val="FF0000"/>
                </a:solidFill>
              </a:rPr>
              <a:t>, </a:t>
            </a:r>
            <a:r>
              <a:rPr lang="he-IL" dirty="0" err="1">
                <a:solidFill>
                  <a:srgbClr val="FF0000"/>
                </a:solidFill>
              </a:rPr>
              <a:t>ריטוקסימב</a:t>
            </a:r>
            <a:r>
              <a:rPr lang="he-IL" dirty="0">
                <a:solidFill>
                  <a:srgbClr val="FF0000"/>
                </a:solidFill>
              </a:rPr>
              <a:t> (</a:t>
            </a:r>
            <a:r>
              <a:rPr lang="he-IL" dirty="0" err="1">
                <a:solidFill>
                  <a:srgbClr val="FF0000"/>
                </a:solidFill>
              </a:rPr>
              <a:t>מבטרה</a:t>
            </a:r>
            <a:r>
              <a:rPr lang="he-IL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FCR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he-IL" dirty="0">
                <a:solidFill>
                  <a:srgbClr val="FF0000"/>
                </a:solidFill>
              </a:rPr>
              <a:t>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dirty="0" err="1">
                <a:solidFill>
                  <a:srgbClr val="FF0000"/>
                </a:solidFill>
              </a:rPr>
              <a:t>בנדמוסטין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he-IL" dirty="0">
                <a:solidFill>
                  <a:srgbClr val="FF0000"/>
                </a:solidFill>
              </a:rPr>
              <a:t> </a:t>
            </a:r>
            <a:r>
              <a:rPr lang="he-IL" dirty="0" err="1">
                <a:solidFill>
                  <a:srgbClr val="FF0000"/>
                </a:solidFill>
              </a:rPr>
              <a:t>ריטוקסימב</a:t>
            </a:r>
            <a:r>
              <a:rPr lang="en-US" dirty="0"/>
              <a:t>   </a:t>
            </a:r>
            <a:r>
              <a:rPr lang="en-US" b="1" dirty="0">
                <a:solidFill>
                  <a:srgbClr val="FF0000"/>
                </a:solidFill>
              </a:rPr>
              <a:t>BR</a:t>
            </a:r>
            <a:r>
              <a:rPr lang="en-US" dirty="0"/>
              <a:t>    </a:t>
            </a:r>
            <a:endParaRPr lang="he-IL" dirty="0"/>
          </a:p>
          <a:p>
            <a:pPr algn="r" rtl="1">
              <a:buFont typeface="Wingdings" panose="05000000000000000000" pitchFamily="2" charset="2"/>
              <a:buChar char="§"/>
            </a:pPr>
            <a:endParaRPr lang="en-US" dirty="0"/>
          </a:p>
          <a:p>
            <a:pPr algn="r" rtl="1">
              <a:buFont typeface="Wingdings" panose="05000000000000000000" pitchFamily="2" charset="2"/>
              <a:buChar char="§"/>
            </a:pPr>
            <a:endParaRPr lang="en-US" dirty="0"/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dirty="0"/>
              <a:t> </a:t>
            </a:r>
            <a:r>
              <a:rPr lang="he-IL" dirty="0" err="1"/>
              <a:t>כלורמבוציל</a:t>
            </a:r>
            <a:r>
              <a:rPr lang="he-IL" dirty="0"/>
              <a:t> </a:t>
            </a:r>
            <a:r>
              <a:rPr lang="en-US" dirty="0"/>
              <a:t>,</a:t>
            </a:r>
            <a:r>
              <a:rPr lang="he-IL" dirty="0"/>
              <a:t> </a:t>
            </a:r>
            <a:r>
              <a:rPr lang="he-IL" dirty="0" err="1"/>
              <a:t>ריטוקסימב</a:t>
            </a:r>
            <a:r>
              <a:rPr lang="he-IL" dirty="0"/>
              <a:t> 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dirty="0" err="1">
                <a:solidFill>
                  <a:srgbClr val="FF0000"/>
                </a:solidFill>
              </a:rPr>
              <a:t>כלורמבוציל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he-IL" dirty="0">
                <a:solidFill>
                  <a:srgbClr val="FF0000"/>
                </a:solidFill>
              </a:rPr>
              <a:t> </a:t>
            </a:r>
            <a:r>
              <a:rPr lang="he-IL" dirty="0" err="1">
                <a:solidFill>
                  <a:srgbClr val="FF0000"/>
                </a:solidFill>
              </a:rPr>
              <a:t>אובינוטוזומב</a:t>
            </a:r>
            <a:endParaRPr lang="en-US" dirty="0">
              <a:solidFill>
                <a:srgbClr val="FF0000"/>
              </a:solidFill>
            </a:endParaRPr>
          </a:p>
          <a:p>
            <a:pPr algn="r" rtl="1">
              <a:buFont typeface="Wingdings" panose="05000000000000000000" pitchFamily="2" charset="2"/>
              <a:buChar char="§"/>
            </a:pPr>
            <a:endParaRPr lang="en-US" dirty="0">
              <a:solidFill>
                <a:srgbClr val="FF0000"/>
              </a:solidFill>
            </a:endParaRPr>
          </a:p>
          <a:p>
            <a:pPr algn="r" rtl="1">
              <a:buFont typeface="Wingdings" panose="05000000000000000000" pitchFamily="2" charset="2"/>
              <a:buChar char="§"/>
            </a:pPr>
            <a:endParaRPr lang="en-US" dirty="0">
              <a:solidFill>
                <a:srgbClr val="FF0000"/>
              </a:solidFill>
            </a:endParaRPr>
          </a:p>
          <a:p>
            <a:pPr marL="0" indent="0" algn="r" rtl="1">
              <a:buNone/>
            </a:pPr>
            <a:endParaRPr lang="he-IL" dirty="0"/>
          </a:p>
        </p:txBody>
      </p:sp>
      <p:pic>
        <p:nvPicPr>
          <p:cNvPr id="5" name="Picture 2" descr="Image result for intravenous medical dru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61" y="2901725"/>
            <a:ext cx="2160000" cy="2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87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AF8A6D-9302-4414-8EC4-B8C4BA59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85" y="61769"/>
            <a:ext cx="9046845" cy="67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0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E5694A70-30A3-4689-BB11-1CD1788EF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5" y="170624"/>
            <a:ext cx="8669655" cy="65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09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D221A4-1F2F-47E4-A622-4B82027BE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70" y="62865"/>
            <a:ext cx="9012869" cy="67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75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42713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Biological background </a:t>
            </a:r>
            <a:br>
              <a:rPr lang="en-US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Key roles in  CLL development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108200"/>
            <a:ext cx="7886700" cy="4068763"/>
          </a:xfrm>
        </p:spPr>
        <p:txBody>
          <a:bodyPr>
            <a:normAutofit/>
          </a:bodyPr>
          <a:lstStyle/>
          <a:p>
            <a:r>
              <a:rPr lang="en-US" i="1" u="sng" dirty="0"/>
              <a:t>B-cell receptor (BCR)</a:t>
            </a:r>
            <a:r>
              <a:rPr lang="en-US" dirty="0"/>
              <a:t> activation and signaling cascade</a:t>
            </a:r>
          </a:p>
          <a:p>
            <a:endParaRPr lang="en-US" dirty="0"/>
          </a:p>
          <a:p>
            <a:r>
              <a:rPr lang="en-US" i="1" u="sng" dirty="0"/>
              <a:t>Microenvironment</a:t>
            </a:r>
            <a:r>
              <a:rPr lang="en-US" dirty="0"/>
              <a:t>  – interaction of leukemic cells with T lymphocytes , stromal cells 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i="1" u="sng" dirty="0"/>
              <a:t>B-cell leukemia/lymphoma 2 ( BCL-2) protein overexpression</a:t>
            </a:r>
            <a:r>
              <a:rPr lang="en-US" dirty="0"/>
              <a:t> → resistance to apoptosis </a:t>
            </a:r>
          </a:p>
        </p:txBody>
      </p:sp>
    </p:spTree>
    <p:extLst>
      <p:ext uri="{BB962C8B-B14F-4D97-AF65-F5344CB8AC3E}">
        <p14:creationId xmlns:p14="http://schemas.microsoft.com/office/powerpoint/2010/main" val="425471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904">
            <a:off x="2825080" y="1426867"/>
            <a:ext cx="6793436" cy="47551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9833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תרופות חדשות  ממוקדות מטרה 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§"/>
            </a:pPr>
            <a:r>
              <a:rPr lang="he-I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עיכוב הרצפטור לתאי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he-I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איברוטיניב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IMBRUVICA </a:t>
            </a: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he-I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אידלליסיב</a:t>
            </a:r>
            <a:r>
              <a:rPr lang="he-I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ZYDELIG </a:t>
            </a:r>
          </a:p>
          <a:p>
            <a:pPr algn="r" rtl="1">
              <a:buFont typeface="Wingdings" panose="05000000000000000000" pitchFamily="2" charset="2"/>
              <a:buChar char="§"/>
            </a:pPr>
            <a:endParaRPr lang="en-US" dirty="0"/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עיכוב מנגנון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BCL 2</a:t>
            </a:r>
            <a:endParaRPr lang="he-IL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he-I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ונטוקלקס</a:t>
            </a:r>
            <a:r>
              <a:rPr lang="he-I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VENCLEXTA</a:t>
            </a:r>
            <a:endParaRPr lang="he-I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08410-F90E-4DEE-9D45-ED05FAA5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704" y="2644763"/>
            <a:ext cx="2112447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47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04613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Biological background </a:t>
            </a:r>
            <a:br>
              <a:rPr lang="en-US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Key roles in  CLL development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108200"/>
            <a:ext cx="7886700" cy="4068763"/>
          </a:xfrm>
        </p:spPr>
        <p:txBody>
          <a:bodyPr>
            <a:norm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B-cell receptor (BCR)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activation and signaling cascade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Microenvironment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– interaction of leukemic cells with T lymphocytes , stromal cells 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B- cell leukemia/lymphoma 2( BCL-2) protein overexpression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→ resistance to apoptosis </a:t>
            </a:r>
          </a:p>
        </p:txBody>
      </p:sp>
    </p:spTree>
    <p:extLst>
      <p:ext uri="{BB962C8B-B14F-4D97-AF65-F5344CB8AC3E}">
        <p14:creationId xmlns:p14="http://schemas.microsoft.com/office/powerpoint/2010/main" val="19065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IBRUTINIB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0029" y="1797050"/>
            <a:ext cx="7886700" cy="31571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First-in-class irreversibly inhibitor of  BTK (</a:t>
            </a:r>
            <a:r>
              <a:rPr lang="en-US" dirty="0" err="1"/>
              <a:t>Bruton</a:t>
            </a:r>
            <a:r>
              <a:rPr lang="en-US" dirty="0"/>
              <a:t> - tyrosine kinase) , small molecule , binds to  cysteine </a:t>
            </a:r>
          </a:p>
          <a:p>
            <a:pPr lvl="1"/>
            <a:r>
              <a:rPr lang="en-US" dirty="0"/>
              <a:t>BTK activity is critical for B-cell survival and function</a:t>
            </a:r>
          </a:p>
        </p:txBody>
      </p:sp>
      <p:pic>
        <p:nvPicPr>
          <p:cNvPr id="4" name="Picture 2" descr="Image result for ibrutinib c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1" y="3375621"/>
            <a:ext cx="3001711" cy="296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583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53FB9C-7BE2-4953-8289-D557A34F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571" y="588645"/>
            <a:ext cx="7789100" cy="588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6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20C85-5734-443E-9248-4D03DDD89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40" y="502919"/>
            <a:ext cx="8165040" cy="61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1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834462-0F1C-408D-B8D4-A06C729B2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28" y="102870"/>
            <a:ext cx="8902577" cy="666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4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IDELALISIB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Phosphoinositide - 3 kinase delta (PI3KꝽ) inhibitor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PI3K signaling in CLL ( through delta isoform) -important role in BCR  signaling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737" y="3913176"/>
            <a:ext cx="3934374" cy="20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71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19C187-33CC-4501-8CB3-913860A1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885" y="354330"/>
            <a:ext cx="7974759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42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42713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Biological background </a:t>
            </a:r>
            <a:br>
              <a:rPr lang="en-US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Key roles in  CLL development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108200"/>
            <a:ext cx="7886700" cy="4068763"/>
          </a:xfrm>
        </p:spPr>
        <p:txBody>
          <a:bodyPr>
            <a:normAutofit/>
          </a:bodyPr>
          <a:lstStyle/>
          <a:p>
            <a:r>
              <a:rPr lang="en-US" i="1" dirty="0"/>
              <a:t>B-cell receptor (BCR)</a:t>
            </a:r>
            <a:r>
              <a:rPr lang="en-US" dirty="0"/>
              <a:t> activation and signaling cascade</a:t>
            </a:r>
          </a:p>
          <a:p>
            <a:endParaRPr lang="en-US" dirty="0"/>
          </a:p>
          <a:p>
            <a:r>
              <a:rPr lang="en-US" i="1" dirty="0"/>
              <a:t>Microenvironment</a:t>
            </a:r>
            <a:r>
              <a:rPr lang="en-US" dirty="0"/>
              <a:t>  – interaction of leukemic cells with T lymphocytes , stromal cells 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B-cell leukemia/lymphoma 2 ( BCL-2) protein overexpression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→ resistance to apoptosis </a:t>
            </a:r>
          </a:p>
        </p:txBody>
      </p:sp>
    </p:spTree>
    <p:extLst>
      <p:ext uri="{BB962C8B-B14F-4D97-AF65-F5344CB8AC3E}">
        <p14:creationId xmlns:p14="http://schemas.microsoft.com/office/powerpoint/2010/main" val="5085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BCL-2 inhibitors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VENETOCLAX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After two decades of drug discovery efforts directed toward finding potent and selective  BCL-2  inhibitors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FDA  approval – 4/2016 – second line for CLL pts. del 17p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058" y="4237459"/>
            <a:ext cx="3746742" cy="21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34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8FF52-3BAD-4400-9C37-D73A15A32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98" y="485420"/>
            <a:ext cx="8156857" cy="60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7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264E5-5089-49D1-B7B0-BFBC0F85A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872" y="491490"/>
            <a:ext cx="8240468" cy="61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44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1AB69-FDBC-4F21-9C7F-22513E8DA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290" y="348615"/>
            <a:ext cx="8204700" cy="61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4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58F485-84A5-430A-9CFC-99752E7FA6D0}"/>
              </a:ext>
            </a:extLst>
          </p:cNvPr>
          <p:cNvGrpSpPr/>
          <p:nvPr/>
        </p:nvGrpSpPr>
        <p:grpSpPr>
          <a:xfrm>
            <a:off x="1876311" y="442937"/>
            <a:ext cx="9000000" cy="5972125"/>
            <a:chOff x="1876311" y="442937"/>
            <a:chExt cx="9000000" cy="59721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3BBAA7A-F8F7-416C-A03F-DFAF68C88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6311" y="442937"/>
              <a:ext cx="9000000" cy="597212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5D3DCC-F8E6-4CA3-B259-44D80087E605}"/>
                </a:ext>
              </a:extLst>
            </p:cNvPr>
            <p:cNvSpPr/>
            <p:nvPr/>
          </p:nvSpPr>
          <p:spPr>
            <a:xfrm>
              <a:off x="7988643" y="1180070"/>
              <a:ext cx="1192427" cy="216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2A8C05-7894-4DB1-89C1-C1CFB01AF362}"/>
                </a:ext>
              </a:extLst>
            </p:cNvPr>
            <p:cNvSpPr/>
            <p:nvPr/>
          </p:nvSpPr>
          <p:spPr>
            <a:xfrm>
              <a:off x="7173097" y="1396314"/>
              <a:ext cx="2113006" cy="271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77816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3EA7A0-5FB6-4F37-A9E6-5ACE83AA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755" y="348344"/>
            <a:ext cx="7920000" cy="58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CLL definition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497" y="2125266"/>
            <a:ext cx="7886700" cy="32635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Lymphoproliferative disorder characterized by</a:t>
            </a:r>
          </a:p>
          <a:p>
            <a:pPr lvl="1"/>
            <a:r>
              <a:rPr lang="en-US" dirty="0"/>
              <a:t> clonal proliferation and accumulation of </a:t>
            </a:r>
            <a:r>
              <a:rPr lang="en-US" i="1" u="sng" dirty="0"/>
              <a:t>mature CD19 positive  B cells </a:t>
            </a:r>
            <a:r>
              <a:rPr lang="en-US" dirty="0"/>
              <a:t>within the blood ,BM , lymph nodes and spleen </a:t>
            </a:r>
          </a:p>
          <a:p>
            <a:pPr lvl="1"/>
            <a:r>
              <a:rPr lang="en-US" dirty="0"/>
              <a:t> typically </a:t>
            </a:r>
            <a:r>
              <a:rPr lang="en-US" i="1" u="sng" dirty="0"/>
              <a:t>CD5 CD23 positive</a:t>
            </a:r>
            <a:r>
              <a:rPr lang="en-US" i="1" dirty="0"/>
              <a:t> </a:t>
            </a:r>
            <a:r>
              <a:rPr lang="en-US" dirty="0"/>
              <a:t> with low density of CD20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2449" y="4333989"/>
            <a:ext cx="2911856" cy="154473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05088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46DA60-1FD3-45BE-BF0D-79DD58206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" y="70896"/>
            <a:ext cx="8961119" cy="672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99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5C179F-FC0E-4D06-BDAB-37E9B552F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51" y="91439"/>
            <a:ext cx="8910024" cy="666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19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BEDC2C-591F-44AE-BCAB-0695724D1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95" y="85725"/>
            <a:ext cx="8898949" cy="666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72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B59A46F-840F-4E59-AA62-C1864E512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3" y="266463"/>
            <a:ext cx="8938259" cy="66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14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B259AB6-E3EF-4D30-AC1E-588BF94A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1" y="151408"/>
            <a:ext cx="8738234" cy="65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3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A5E866-A76D-4FCE-A1C9-4C15CE848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69" y="245289"/>
            <a:ext cx="8795385" cy="640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83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32BDE74-C6C1-411B-BDA7-94F41D25F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35" y="186069"/>
            <a:ext cx="8652510" cy="648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5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3C14613-E964-4A01-8AED-23CD56AB2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933450"/>
            <a:ext cx="9366250" cy="48810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3842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56084E-7455-42F6-BB65-832DFCE5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51" y="469052"/>
            <a:ext cx="7935419" cy="59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06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15B61-7EF0-4A54-917E-285062688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64" y="669471"/>
            <a:ext cx="9720000" cy="55094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11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לאוקמיה</a:t>
            </a:r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לימפטית</a:t>
            </a:r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כרונית </a:t>
            </a:r>
            <a:br>
              <a:rPr lang="he-IL" dirty="0"/>
            </a:br>
            <a:r>
              <a:rPr lang="he-IL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משטח דם </a:t>
            </a:r>
            <a:endParaRPr lang="en-GB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88" y="2003417"/>
            <a:ext cx="6449597" cy="448605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43848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03F4EBA-59B1-4737-87B5-21C433856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02" y="120015"/>
            <a:ext cx="8840327" cy="66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047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A8827A-280F-498B-9F93-4717307A3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55" y="102870"/>
            <a:ext cx="8916095" cy="66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378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7B2A3-F024-479F-90EC-DB1B7C42E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96" y="428625"/>
            <a:ext cx="8263172" cy="61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56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779CF0-706D-4191-94A4-69B70F45E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573" y="497205"/>
            <a:ext cx="8099002" cy="6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87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85801"/>
            <a:ext cx="7886700" cy="100488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 generation BTK inhibitors</a:t>
            </a:r>
            <a:endParaRPr lang="en-GB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ACALABRUTINIB</a:t>
            </a:r>
            <a:r>
              <a:rPr lang="en-US" dirty="0"/>
              <a:t> – selective BTK inhibitor designed to improve safety and efficacy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targets BTK but not other kinases (EGFR,TEC..)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 95% ORR in  phase I -  II relapse  CLL,  all 17p del pts. responded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no major hemorrhage or AF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3940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1498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6698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CLL - incidence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021" y="2189062"/>
            <a:ext cx="7886700" cy="32635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most common leukemia among adults in Western Countries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4-6 cases /100000 person/year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At diagnosis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More than 70% of patients – older than 65 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Median age – 72 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15% of patients  ≤  55y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00" y="4520978"/>
            <a:ext cx="1493044" cy="17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303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CLL definition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497" y="2125266"/>
            <a:ext cx="7886700" cy="32635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Lymphoproliferative disorder characterized by</a:t>
            </a:r>
          </a:p>
          <a:p>
            <a:pPr lvl="1"/>
            <a:r>
              <a:rPr lang="en-US" dirty="0"/>
              <a:t> clonal proliferation and accumulation of </a:t>
            </a:r>
            <a:r>
              <a:rPr lang="en-US" i="1" u="sng" dirty="0"/>
              <a:t>mature CD19 positive  B cells </a:t>
            </a:r>
            <a:r>
              <a:rPr lang="en-US" dirty="0"/>
              <a:t>within the blood ,BM , lymph nodes and spleen </a:t>
            </a:r>
          </a:p>
          <a:p>
            <a:pPr lvl="1"/>
            <a:r>
              <a:rPr lang="en-US" dirty="0"/>
              <a:t> typically </a:t>
            </a:r>
            <a:r>
              <a:rPr lang="en-US" i="1" u="sng" dirty="0"/>
              <a:t>CD5 CD23 positive</a:t>
            </a:r>
            <a:r>
              <a:rPr lang="en-US" i="1" dirty="0"/>
              <a:t> </a:t>
            </a:r>
            <a:r>
              <a:rPr lang="en-US" dirty="0"/>
              <a:t> with low density of CD20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2449" y="4333989"/>
            <a:ext cx="2911856" cy="154473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53453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43" y="1123950"/>
            <a:ext cx="7839391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039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אבחנה וודאית של </a:t>
            </a:r>
            <a:r>
              <a:rPr lang="he-IL" sz="4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לאוקמיה</a:t>
            </a:r>
            <a:r>
              <a:rPr lang="he-IL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4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לימפטית</a:t>
            </a:r>
            <a:r>
              <a:rPr lang="he-IL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כרונית</a:t>
            </a:r>
            <a:endParaRPr lang="en-GB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958629"/>
            <a:ext cx="7886700" cy="4351338"/>
          </a:xfrm>
        </p:spPr>
        <p:txBody>
          <a:bodyPr/>
          <a:lstStyle/>
          <a:p>
            <a:pPr marL="0" indent="0" algn="r" rtl="1">
              <a:buNone/>
            </a:pPr>
            <a:r>
              <a:rPr lang="he-IL" dirty="0"/>
              <a:t>בדיקת דם </a:t>
            </a:r>
            <a:r>
              <a:rPr lang="he-IL" dirty="0" err="1"/>
              <a:t>לאיפיון</a:t>
            </a:r>
            <a:r>
              <a:rPr lang="he-IL" dirty="0"/>
              <a:t> הלימפוציטים בשיטה מעבדתית  -</a:t>
            </a:r>
          </a:p>
          <a:p>
            <a:pPr marL="0" indent="0" algn="r" rtl="1">
              <a:buNone/>
            </a:pPr>
            <a:r>
              <a:rPr lang="he-IL" u="sng" dirty="0">
                <a:solidFill>
                  <a:schemeClr val="accent1">
                    <a:lumMod val="50000"/>
                  </a:schemeClr>
                </a:solidFill>
              </a:rPr>
              <a:t> "</a:t>
            </a:r>
            <a:r>
              <a:rPr lang="en-US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FLOW CYTOMETRY</a:t>
            </a:r>
            <a:r>
              <a:rPr lang="he-IL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"</a:t>
            </a:r>
            <a:endParaRPr lang="en-US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r" rtl="1">
              <a:buNone/>
            </a:pPr>
            <a:r>
              <a:rPr lang="he-I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לימפוציטים מסוג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he-I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he-I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CD5CD19 </a:t>
            </a:r>
            <a:r>
              <a:rPr lang="he-I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חיוביים,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 rtl="1">
              <a:buNone/>
            </a:pPr>
            <a:r>
              <a:rPr lang="en-US" dirty="0"/>
              <a:t> </a:t>
            </a:r>
            <a:r>
              <a:rPr lang="he-I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קפה או למבדה חיוביים 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71738-29F6-4F75-B073-1B441775B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14" y="4091940"/>
            <a:ext cx="2196561" cy="14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168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93" y="718457"/>
            <a:ext cx="7886700" cy="1331460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BCL-2 over-expression and its role in CLL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19" y="2117272"/>
            <a:ext cx="8211300" cy="4381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34261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418" y="518332"/>
            <a:ext cx="7886700" cy="994172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Genetic profile of  CLL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0150" y="1791904"/>
            <a:ext cx="7532968" cy="326350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i="1" u="sng" dirty="0"/>
              <a:t>FISH  technique </a:t>
            </a:r>
            <a:r>
              <a:rPr lang="en-US" sz="2400" dirty="0"/>
              <a:t>– genomic aberrations in more than 80% of  CLL 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Deletion of long arm of </a:t>
            </a:r>
            <a:r>
              <a:rPr lang="en-US" dirty="0" err="1"/>
              <a:t>chr.</a:t>
            </a:r>
            <a:r>
              <a:rPr lang="en-US" dirty="0"/>
              <a:t> 13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Trisomy 12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Deletion of long arm of </a:t>
            </a:r>
            <a:r>
              <a:rPr lang="en-US" dirty="0" err="1"/>
              <a:t>chr.</a:t>
            </a:r>
            <a:r>
              <a:rPr lang="en-US" dirty="0"/>
              <a:t> 11</a:t>
            </a:r>
          </a:p>
          <a:p>
            <a:pPr lvl="1">
              <a:lnSpc>
                <a:spcPct val="110000"/>
              </a:lnSpc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Deletion of short arm of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chr.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</a:t>
            </a:r>
          </a:p>
          <a:p>
            <a:pPr marL="342900" lvl="1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2400" i="1" u="sng" dirty="0"/>
              <a:t>Molecular testing for IGHV </a:t>
            </a:r>
            <a:r>
              <a:rPr lang="en-US" sz="2400" dirty="0"/>
              <a:t>– mutational status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(mutated vs. unmutated)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4804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904">
            <a:off x="2825080" y="1426867"/>
            <a:ext cx="6793436" cy="47551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11462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079500"/>
            <a:ext cx="8799683" cy="5022850"/>
          </a:xfr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43521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40" y="881743"/>
            <a:ext cx="6374466" cy="5765800"/>
          </a:xfr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29874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303" y="969737"/>
            <a:ext cx="8875395" cy="56007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4810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איך מטפלים </a:t>
            </a:r>
            <a:r>
              <a:rPr lang="he-IL" sz="4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בלאוקמיה</a:t>
            </a:r>
            <a:r>
              <a:rPr lang="he-IL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4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לימפטית</a:t>
            </a:r>
            <a:r>
              <a:rPr lang="he-IL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כרונית  ?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he-IL" dirty="0"/>
              <a:t> </a:t>
            </a:r>
            <a:endParaRPr lang="en-GB" dirty="0"/>
          </a:p>
        </p:txBody>
      </p:sp>
      <p:sp>
        <p:nvSpPr>
          <p:cNvPr id="4" name="AutoShape 2" descr="Image result for medical drugs for intravenous infusion"/>
          <p:cNvSpPr>
            <a:spLocks noChangeAspect="1" noChangeArrowheads="1"/>
          </p:cNvSpPr>
          <p:nvPr/>
        </p:nvSpPr>
        <p:spPr bwMode="auto">
          <a:xfrm>
            <a:off x="4785123" y="2025254"/>
            <a:ext cx="2621756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" name="AutoShape 4" descr="Image result for medical drugs for intravenous infusion"/>
          <p:cNvSpPr>
            <a:spLocks noChangeAspect="1" noChangeArrowheads="1"/>
          </p:cNvSpPr>
          <p:nvPr/>
        </p:nvSpPr>
        <p:spPr bwMode="auto">
          <a:xfrm>
            <a:off x="4899423" y="2139554"/>
            <a:ext cx="2621756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" name="AutoShape 6" descr="Image result for medical drugs for intravenous infusion"/>
          <p:cNvSpPr>
            <a:spLocks noChangeAspect="1" noChangeArrowheads="1"/>
          </p:cNvSpPr>
          <p:nvPr/>
        </p:nvSpPr>
        <p:spPr bwMode="auto">
          <a:xfrm>
            <a:off x="5013723" y="2253854"/>
            <a:ext cx="2621756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" name="AutoShape 8" descr="Image result for medical drugs for intravenous infusion"/>
          <p:cNvSpPr>
            <a:spLocks noChangeAspect="1" noChangeArrowheads="1"/>
          </p:cNvSpPr>
          <p:nvPr/>
        </p:nvSpPr>
        <p:spPr bwMode="auto">
          <a:xfrm>
            <a:off x="4692254" y="2025254"/>
            <a:ext cx="2807494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9218" name="Picture 2" descr="Image result for intravenous medical dru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52" y="1884572"/>
            <a:ext cx="4131880" cy="289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pill medical dru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71" y="3408761"/>
            <a:ext cx="428625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27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פיתוח טיפולים חדשים 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he-IL" dirty="0"/>
              <a:t>הבנה טובה יותר של הביולוגיה של המחלה הביאה </a:t>
            </a:r>
          </a:p>
          <a:p>
            <a:pPr marL="0" indent="0" algn="r" rtl="1">
              <a:buNone/>
            </a:pPr>
            <a:r>
              <a:rPr lang="he-IL" dirty="0"/>
              <a:t>לפיתוח </a:t>
            </a:r>
            <a:r>
              <a:rPr lang="he-IL" i="1" dirty="0">
                <a:solidFill>
                  <a:srgbClr val="FF0000"/>
                </a:solidFill>
              </a:rPr>
              <a:t>מולקולות חדשות ממוקדות מטרה</a:t>
            </a:r>
          </a:p>
          <a:p>
            <a:pPr marL="0" indent="0" algn="r" rtl="1">
              <a:buNone/>
            </a:pPr>
            <a:r>
              <a:rPr lang="he-IL" i="1" dirty="0">
                <a:solidFill>
                  <a:srgbClr val="FF0000"/>
                </a:solidFill>
              </a:rPr>
              <a:t> לתהליכים ספציפיים</a:t>
            </a:r>
            <a:r>
              <a:rPr lang="he-IL" dirty="0"/>
              <a:t> המעורבים בהתפתחות </a:t>
            </a:r>
            <a:r>
              <a:rPr lang="he-IL" dirty="0" err="1"/>
              <a:t>הלאוקמיה</a:t>
            </a:r>
            <a:r>
              <a:rPr lang="he-IL" dirty="0"/>
              <a:t> </a:t>
            </a:r>
            <a:r>
              <a:rPr lang="he-IL" dirty="0" err="1"/>
              <a:t>הלימפטית</a:t>
            </a:r>
            <a:r>
              <a:rPr lang="he-IL" dirty="0"/>
              <a:t> הכרונית</a:t>
            </a:r>
          </a:p>
        </p:txBody>
      </p:sp>
      <p:pic>
        <p:nvPicPr>
          <p:cNvPr id="4" name="Picture 2" descr="Image result for tar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703" y="3898177"/>
            <a:ext cx="2816198" cy="264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679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תרופות חדשות  ממוקדות מטרה 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Image result for ibrutinib c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23" y="1849725"/>
            <a:ext cx="3300273" cy="32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idelalisib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7" y="1849725"/>
            <a:ext cx="4354693" cy="23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Image result for venetoclax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392" name="Picture 8" descr="Image result for venetocl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284721"/>
            <a:ext cx="4095750" cy="23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640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04613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Biological background </a:t>
            </a:r>
            <a:br>
              <a:rPr lang="en-US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Key roles in  CLL development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108200"/>
            <a:ext cx="7886700" cy="4068763"/>
          </a:xfrm>
        </p:spPr>
        <p:txBody>
          <a:bodyPr>
            <a:normAutofit/>
          </a:bodyPr>
          <a:lstStyle/>
          <a:p>
            <a:r>
              <a:rPr lang="en-US" i="1" u="sng" dirty="0"/>
              <a:t>B-cell receptor (BCR)</a:t>
            </a:r>
            <a:r>
              <a:rPr lang="en-US" dirty="0"/>
              <a:t> activation and signaling cascade</a:t>
            </a:r>
          </a:p>
          <a:p>
            <a:endParaRPr lang="en-US" dirty="0"/>
          </a:p>
          <a:p>
            <a:r>
              <a:rPr lang="en-US" i="1" u="sng" dirty="0">
                <a:solidFill>
                  <a:schemeClr val="bg1">
                    <a:lumMod val="65000"/>
                  </a:schemeClr>
                </a:solidFill>
              </a:rPr>
              <a:t>Microenvironment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– interaction of leukemic cells with T lymphocytes , stromal cells 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i="1" u="sng" dirty="0">
                <a:solidFill>
                  <a:schemeClr val="bg1">
                    <a:lumMod val="65000"/>
                  </a:schemeClr>
                </a:solidFill>
              </a:rPr>
              <a:t>B- cell leukemia/lymphoma 2( BCL-2) protein overexpression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→ resistance to apoptosis </a:t>
            </a:r>
          </a:p>
        </p:txBody>
      </p:sp>
    </p:spTree>
    <p:extLst>
      <p:ext uri="{BB962C8B-B14F-4D97-AF65-F5344CB8AC3E}">
        <p14:creationId xmlns:p14="http://schemas.microsoft.com/office/powerpoint/2010/main" val="19744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527" y="415016"/>
            <a:ext cx="7886700" cy="1325563"/>
          </a:xfrm>
        </p:spPr>
        <p:txBody>
          <a:bodyPr/>
          <a:lstStyle/>
          <a:p>
            <a:pPr algn="ctr"/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בדיקות לקביעת שלב המחלה </a:t>
            </a:r>
            <a:b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בלאוקמיה</a:t>
            </a:r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לימפטית</a:t>
            </a:r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כרונית   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dirty="0"/>
              <a:t>ספירת  הדם: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רמת המוגלובין ומספר הטסיות </a:t>
            </a:r>
          </a:p>
          <a:p>
            <a:pPr algn="r" rtl="1"/>
            <a:endParaRPr lang="he-IL" dirty="0"/>
          </a:p>
          <a:p>
            <a:pPr algn="r" rtl="1"/>
            <a:r>
              <a:rPr lang="he-I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בדיקה גופנית </a:t>
            </a:r>
          </a:p>
          <a:p>
            <a:pPr algn="r" rtl="1"/>
            <a:endParaRPr lang="he-IL" dirty="0"/>
          </a:p>
        </p:txBody>
      </p:sp>
      <p:pic>
        <p:nvPicPr>
          <p:cNvPr id="4098" name="Picture 2" descr="Image result for physical exami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13" y="2981094"/>
            <a:ext cx="4900182" cy="325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257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B-cell receptor signaling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31" y="1593030"/>
            <a:ext cx="7976792" cy="4674420"/>
          </a:xfr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02129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713470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Biological background </a:t>
            </a:r>
            <a:br>
              <a:rPr lang="en-US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Key roles in  CLL development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108200"/>
            <a:ext cx="7886700" cy="4068763"/>
          </a:xfrm>
        </p:spPr>
        <p:txBody>
          <a:bodyPr>
            <a:normAutofit/>
          </a:bodyPr>
          <a:lstStyle/>
          <a:p>
            <a:r>
              <a:rPr lang="en-US" i="1" u="sng" dirty="0">
                <a:solidFill>
                  <a:schemeClr val="bg1">
                    <a:lumMod val="65000"/>
                  </a:schemeClr>
                </a:solidFill>
              </a:rPr>
              <a:t>B-cell receptor (BCR)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activation and signaling cascade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i="1" u="sng" dirty="0">
                <a:solidFill>
                  <a:schemeClr val="bg1">
                    <a:lumMod val="65000"/>
                  </a:schemeClr>
                </a:solidFill>
              </a:rPr>
              <a:t>Microenvironment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– interaction of leukemic cells with T lymphocytes , stromal cells 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 </a:t>
            </a:r>
            <a:r>
              <a:rPr lang="en-US" i="1" u="sng" dirty="0"/>
              <a:t>B- cell leukemia/lymphoma 2( BCL-2) protein overexpression</a:t>
            </a:r>
            <a:r>
              <a:rPr lang="en-US" dirty="0"/>
              <a:t> → resistance to apoptosis </a:t>
            </a:r>
          </a:p>
        </p:txBody>
      </p:sp>
    </p:spTree>
    <p:extLst>
      <p:ext uri="{BB962C8B-B14F-4D97-AF65-F5344CB8AC3E}">
        <p14:creationId xmlns:p14="http://schemas.microsoft.com/office/powerpoint/2010/main" val="402740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140" y="648097"/>
            <a:ext cx="8018145" cy="994172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Novel targeted therapies  in CLL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54250"/>
            <a:ext cx="7886700" cy="39227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B-cell receptor signal transduction inhibitors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BCL 2  antagonists</a:t>
            </a:r>
            <a:endParaRPr lang="en-GB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88" y="2935433"/>
            <a:ext cx="2112447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42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93" y="718457"/>
            <a:ext cx="7886700" cy="1331460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BCL-2 over-expression and its role in CLL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19" y="2117272"/>
            <a:ext cx="8211300" cy="4381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60607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622" y="871312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Management of  CLL  patients - main issues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451804"/>
            <a:ext cx="7886700" cy="187436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WHEN?  (Timing )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HOW ? ( The choice of treatment)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22" y="3994151"/>
            <a:ext cx="3476738" cy="2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951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CLL -  active disease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Progressive bone marrow failure</a:t>
            </a:r>
          </a:p>
          <a:p>
            <a:r>
              <a:rPr lang="en-US" sz="3200" dirty="0"/>
              <a:t>Bulky disease</a:t>
            </a:r>
          </a:p>
          <a:p>
            <a:r>
              <a:rPr lang="en-US" sz="3200" dirty="0"/>
              <a:t>Uncontrolled autoimmune </a:t>
            </a:r>
            <a:r>
              <a:rPr lang="en-US" sz="3200" dirty="0" err="1"/>
              <a:t>cytopenias</a:t>
            </a:r>
            <a:endParaRPr lang="en-US" sz="3200" dirty="0"/>
          </a:p>
          <a:p>
            <a:r>
              <a:rPr lang="en-US" sz="3200" dirty="0"/>
              <a:t>Rapid LDT (Lymphocyte Doubling Time)</a:t>
            </a:r>
          </a:p>
          <a:p>
            <a:r>
              <a:rPr lang="en-US" sz="3200" dirty="0"/>
              <a:t>Presence of B symptoms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97800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849542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General considerations for the choice of  therapy 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Fitness  status based on geriatric assessment (comorbidity burden and performance status, functional and mental status , need for caregiver)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Disease status ( first-line  treatment vs.≥ 2line)</a:t>
            </a: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Genetic profile</a:t>
            </a:r>
          </a:p>
        </p:txBody>
      </p:sp>
    </p:spTree>
    <p:extLst>
      <p:ext uri="{BB962C8B-B14F-4D97-AF65-F5344CB8AC3E}">
        <p14:creationId xmlns:p14="http://schemas.microsoft.com/office/powerpoint/2010/main" val="104274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140" y="648097"/>
            <a:ext cx="8018145" cy="994172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Novel targeted therapies  in CLL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54250"/>
            <a:ext cx="7886700" cy="39227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B-cell receptor signal transduction inhibitors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BCL 2  antagonists</a:t>
            </a:r>
            <a:endParaRPr lang="en-GB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88" y="2935433"/>
            <a:ext cx="2112447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59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IBRUTINIB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0029" y="1797050"/>
            <a:ext cx="7886700" cy="31571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First-in-class irreversibly inhibitor of  BTK (</a:t>
            </a:r>
            <a:r>
              <a:rPr lang="en-US" dirty="0" err="1"/>
              <a:t>Bruton</a:t>
            </a:r>
            <a:r>
              <a:rPr lang="en-US" dirty="0"/>
              <a:t> - tyrosine kinase) , small molecule , binds to  cysteine </a:t>
            </a:r>
          </a:p>
          <a:p>
            <a:pPr lvl="1"/>
            <a:r>
              <a:rPr lang="en-US" dirty="0"/>
              <a:t>BTK activity is critical for B-cell survival and function</a:t>
            </a:r>
          </a:p>
        </p:txBody>
      </p:sp>
      <p:pic>
        <p:nvPicPr>
          <p:cNvPr id="4" name="Picture 2" descr="Image result for ibrutinib c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1" y="3375621"/>
            <a:ext cx="3001711" cy="296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603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079500"/>
            <a:ext cx="8799683" cy="5022850"/>
          </a:xfr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890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BFBD1F-BC1E-4F31-9E17-7864B4A67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26" y="428625"/>
            <a:ext cx="8115454" cy="613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98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85801"/>
            <a:ext cx="7886700" cy="100488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 generation BTK inhibitors</a:t>
            </a:r>
            <a:endParaRPr lang="en-GB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ACALABRUTINIB</a:t>
            </a:r>
            <a:r>
              <a:rPr lang="en-US" dirty="0"/>
              <a:t> – selective BTK inhibitor designed to improve safety and efficacy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targets BTK but not other kinases (EGFR,TEC..)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 95% ORR in  phase I -  II relapse  CLL,  all 17p del pts. responded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no major hemorrhage or AF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760054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IDELALISIB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Phosphoinositide - 3 kinase delta (PI3KꝽ) inhibitor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PI3K signaling in CLL ( through delta isoform) -important role in BCR  signaling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737" y="3913176"/>
            <a:ext cx="3934374" cy="20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481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40" y="881743"/>
            <a:ext cx="6374466" cy="5765800"/>
          </a:xfr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2856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BCL-2 inhibitors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VENETOCLAX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After two decades of drug discovery efforts directed toward finding potent and selective  BCL-2  inhibitors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FDA  approval – 4/2016 – second line for CLL pts. del 17p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058" y="4237459"/>
            <a:ext cx="3746742" cy="21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693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303" y="969737"/>
            <a:ext cx="8875395" cy="56007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82845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Rituximab </a:t>
            </a:r>
            <a:r>
              <a:rPr lang="he-IL" dirty="0" err="1"/>
              <a:t>ריטוקסימאב</a:t>
            </a:r>
            <a:endParaRPr lang="en-GB" dirty="0"/>
          </a:p>
        </p:txBody>
      </p:sp>
      <p:pic>
        <p:nvPicPr>
          <p:cNvPr id="7170" name="Picture 2" descr="Image result for rituximab mabth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55" y="2433763"/>
            <a:ext cx="6480239" cy="37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rituximab mabth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107" y="1182076"/>
            <a:ext cx="1727294" cy="17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5729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פיתוח טיפולים חדשים 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he-IL" dirty="0"/>
              <a:t>הבנה טובה יותר של הביולוגיה של המחלה הביאה </a:t>
            </a:r>
          </a:p>
          <a:p>
            <a:pPr marL="0" indent="0" algn="r" rtl="1">
              <a:buNone/>
            </a:pPr>
            <a:r>
              <a:rPr lang="he-IL" dirty="0"/>
              <a:t>לפיתוח </a:t>
            </a:r>
            <a:r>
              <a:rPr lang="he-IL" i="1" dirty="0">
                <a:solidFill>
                  <a:srgbClr val="FF0000"/>
                </a:solidFill>
              </a:rPr>
              <a:t>מולקולות חדשות ממוקדות מטרה</a:t>
            </a:r>
          </a:p>
          <a:p>
            <a:pPr marL="0" indent="0" algn="r" rtl="1">
              <a:buNone/>
            </a:pPr>
            <a:r>
              <a:rPr lang="he-IL" i="1" dirty="0">
                <a:solidFill>
                  <a:srgbClr val="FF0000"/>
                </a:solidFill>
              </a:rPr>
              <a:t> לתהליכים ספציפיים</a:t>
            </a:r>
            <a:r>
              <a:rPr lang="he-IL" dirty="0"/>
              <a:t> המעורבים בהתפתחות </a:t>
            </a:r>
            <a:r>
              <a:rPr lang="he-IL" dirty="0" err="1"/>
              <a:t>הלאוקמיה</a:t>
            </a:r>
            <a:r>
              <a:rPr lang="he-IL" dirty="0"/>
              <a:t> </a:t>
            </a:r>
            <a:r>
              <a:rPr lang="he-IL" dirty="0" err="1"/>
              <a:t>הלימפטית</a:t>
            </a:r>
            <a:r>
              <a:rPr lang="he-IL" dirty="0"/>
              <a:t> הכרונית</a:t>
            </a:r>
          </a:p>
        </p:txBody>
      </p:sp>
      <p:pic>
        <p:nvPicPr>
          <p:cNvPr id="4" name="Picture 2" descr="Image result for tar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703" y="3898177"/>
            <a:ext cx="2816198" cy="264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449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תרופות חדשות  ממוקדות מטרה 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Image result for ibrutinib c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23" y="1849725"/>
            <a:ext cx="3300273" cy="32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idelalisib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7" y="1849725"/>
            <a:ext cx="4354693" cy="23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Image result for venetoclax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392" name="Picture 8" descr="Image result for venetocl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284721"/>
            <a:ext cx="4095750" cy="23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725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תרופות חדשות  ממוקדות מטרה </a:t>
            </a:r>
            <a:endParaRPr lang="en-GB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§"/>
            </a:pPr>
            <a:r>
              <a:rPr lang="he-I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עיכוב הרצפטור לתאי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he-I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איברוטיניב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IMBRUVICA </a:t>
            </a: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he-I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אידלליסיב</a:t>
            </a:r>
            <a:r>
              <a:rPr lang="he-I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ZYDELIG </a:t>
            </a:r>
          </a:p>
          <a:p>
            <a:pPr algn="r" rtl="1">
              <a:buFont typeface="Wingdings" panose="05000000000000000000" pitchFamily="2" charset="2"/>
              <a:buChar char="§"/>
            </a:pPr>
            <a:endParaRPr lang="en-US" dirty="0"/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עיכוב מנגנון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BCL 2</a:t>
            </a:r>
            <a:endParaRPr lang="he-IL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he-I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ונטוקלקס</a:t>
            </a:r>
            <a:r>
              <a:rPr lang="he-I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VENCLEXTA</a:t>
            </a:r>
            <a:endParaRPr lang="he-I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1176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err="1"/>
              <a:t>כימואימונותרפיה</a:t>
            </a:r>
            <a:r>
              <a:rPr lang="he-IL" dirty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§"/>
            </a:pPr>
            <a:r>
              <a:rPr lang="he-IL" dirty="0" err="1"/>
              <a:t>פלודראבין</a:t>
            </a:r>
            <a:r>
              <a:rPr lang="he-IL" dirty="0"/>
              <a:t>, </a:t>
            </a:r>
            <a:r>
              <a:rPr lang="he-IL" dirty="0" err="1"/>
              <a:t>ציקלופוספמיד</a:t>
            </a:r>
            <a:r>
              <a:rPr lang="he-IL" dirty="0"/>
              <a:t>, </a:t>
            </a:r>
            <a:r>
              <a:rPr lang="he-IL" dirty="0" err="1"/>
              <a:t>ריטוקסימב</a:t>
            </a:r>
            <a:r>
              <a:rPr lang="he-IL" dirty="0"/>
              <a:t> (</a:t>
            </a:r>
            <a:r>
              <a:rPr lang="he-IL" dirty="0" err="1"/>
              <a:t>מבטרה</a:t>
            </a:r>
            <a:r>
              <a:rPr lang="he-IL" dirty="0"/>
              <a:t>)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FCR</a:t>
            </a:r>
            <a:r>
              <a:rPr lang="en-US" dirty="0"/>
              <a:t> </a:t>
            </a:r>
            <a:r>
              <a:rPr lang="he-IL" dirty="0"/>
              <a:t>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dirty="0" err="1"/>
              <a:t>בנדמוסטין</a:t>
            </a:r>
            <a:r>
              <a:rPr lang="en-US" dirty="0"/>
              <a:t> , </a:t>
            </a:r>
            <a:r>
              <a:rPr lang="he-IL" dirty="0"/>
              <a:t> </a:t>
            </a:r>
            <a:r>
              <a:rPr lang="he-IL" dirty="0" err="1"/>
              <a:t>ריטוקסימב</a:t>
            </a:r>
            <a:r>
              <a:rPr lang="en-US" dirty="0"/>
              <a:t>   </a:t>
            </a:r>
            <a:r>
              <a:rPr lang="en-US" b="1" dirty="0">
                <a:solidFill>
                  <a:srgbClr val="FF0000"/>
                </a:solidFill>
              </a:rPr>
              <a:t>BR</a:t>
            </a:r>
            <a:r>
              <a:rPr lang="en-US" dirty="0"/>
              <a:t>    </a:t>
            </a:r>
            <a:endParaRPr lang="he-IL" dirty="0"/>
          </a:p>
          <a:p>
            <a:pPr algn="r" rtl="1">
              <a:buFont typeface="Wingdings" panose="05000000000000000000" pitchFamily="2" charset="2"/>
              <a:buChar char="§"/>
            </a:pPr>
            <a:endParaRPr lang="he-IL" dirty="0"/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dirty="0"/>
              <a:t> </a:t>
            </a:r>
            <a:r>
              <a:rPr lang="he-IL" dirty="0" err="1"/>
              <a:t>כלורמבוציל</a:t>
            </a:r>
            <a:r>
              <a:rPr lang="he-IL" dirty="0"/>
              <a:t> </a:t>
            </a:r>
            <a:r>
              <a:rPr lang="en-US" dirty="0"/>
              <a:t>,</a:t>
            </a:r>
            <a:r>
              <a:rPr lang="he-IL" dirty="0"/>
              <a:t> </a:t>
            </a:r>
            <a:r>
              <a:rPr lang="he-IL" dirty="0" err="1"/>
              <a:t>ריטוקסימב</a:t>
            </a:r>
            <a:r>
              <a:rPr lang="he-IL" dirty="0"/>
              <a:t> 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dirty="0" err="1"/>
              <a:t>כלורמבוציל</a:t>
            </a:r>
            <a:r>
              <a:rPr lang="en-US" dirty="0"/>
              <a:t>,</a:t>
            </a:r>
            <a:r>
              <a:rPr lang="he-IL" dirty="0"/>
              <a:t> </a:t>
            </a:r>
            <a:r>
              <a:rPr lang="he-IL" dirty="0" err="1"/>
              <a:t>אובינוטוזומב</a:t>
            </a:r>
            <a:endParaRPr lang="he-IL" dirty="0"/>
          </a:p>
          <a:p>
            <a:pPr algn="r" rtl="1">
              <a:buFont typeface="Wingdings" panose="05000000000000000000" pitchFamily="2" charset="2"/>
              <a:buChar char="§"/>
            </a:pPr>
            <a:endParaRPr lang="he-IL" dirty="0"/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dirty="0" err="1"/>
              <a:t>בנדמוסטין</a:t>
            </a:r>
            <a:r>
              <a:rPr lang="he-IL" dirty="0"/>
              <a:t> , </a:t>
            </a:r>
            <a:r>
              <a:rPr lang="he-IL" dirty="0" err="1"/>
              <a:t>אופטומומב</a:t>
            </a:r>
            <a:endParaRPr lang="he-IL" dirty="0"/>
          </a:p>
          <a:p>
            <a:pPr algn="r" rtl="1">
              <a:buFont typeface="Wingdings" panose="05000000000000000000" pitchFamily="2" charset="2"/>
              <a:buChar char="§"/>
            </a:pPr>
            <a:r>
              <a:rPr lang="he-IL" dirty="0" err="1"/>
              <a:t>כלורמבוציל</a:t>
            </a:r>
            <a:r>
              <a:rPr lang="he-IL" dirty="0"/>
              <a:t> , </a:t>
            </a:r>
            <a:r>
              <a:rPr lang="he-IL" dirty="0" err="1"/>
              <a:t>אופטומומב</a:t>
            </a:r>
            <a:endParaRPr lang="he-IL" dirty="0"/>
          </a:p>
        </p:txBody>
      </p:sp>
      <p:pic>
        <p:nvPicPr>
          <p:cNvPr id="5" name="Picture 2" descr="Image result for intravenous medical dru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10" y="3695411"/>
            <a:ext cx="1463700" cy="223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91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622" y="871312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Management of  CLL  patients - main issues</a:t>
            </a:r>
            <a:endParaRPr lang="en-GB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451804"/>
            <a:ext cx="7886700" cy="187436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WHEN?  (Timing )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HOW ? ( The choice of treatment)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22" y="3994151"/>
            <a:ext cx="3476738" cy="2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37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2AE5E5-91BA-4181-8325-A7C5FFF65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1" y="57150"/>
            <a:ext cx="8902064" cy="67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4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98F1-6055-49B3-82AF-494B77330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4629-3ECD-468B-9EC5-8035CD81E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115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5890</TotalTime>
  <Words>1251</Words>
  <Application>Microsoft Office PowerPoint</Application>
  <PresentationFormat>Widescreen</PresentationFormat>
  <Paragraphs>221</Paragraphs>
  <Slides>91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Calibri</vt:lpstr>
      <vt:lpstr>Calibri Light</vt:lpstr>
      <vt:lpstr>Wingdings</vt:lpstr>
      <vt:lpstr>Office Theme</vt:lpstr>
      <vt:lpstr>Update on chronic lymphocytic leukemia (CLL) treatment  Dr Mona Yuklea Hematology Department, Meir  Hospital, 2019 </vt:lpstr>
      <vt:lpstr>CLL - incidence</vt:lpstr>
      <vt:lpstr>PowerPoint Presentation</vt:lpstr>
      <vt:lpstr>CLL definition</vt:lpstr>
      <vt:lpstr>לאוקמיה לימפטית כרונית  משטח דם </vt:lpstr>
      <vt:lpstr>אבחנה וודאית של לאוקמיה לימפטית כרונית</vt:lpstr>
      <vt:lpstr>בדיקות לקביעת שלב המחלה  בלאוקמיה לימפטית כרונית   </vt:lpstr>
      <vt:lpstr>PowerPoint Presentation</vt:lpstr>
      <vt:lpstr>Management of  CLL  patients - main issues</vt:lpstr>
      <vt:lpstr>PowerPoint Presentation</vt:lpstr>
      <vt:lpstr>PowerPoint Presentation</vt:lpstr>
      <vt:lpstr>PowerPoint Presentation</vt:lpstr>
      <vt:lpstr>CLL -  active disease</vt:lpstr>
      <vt:lpstr>General considerations for the choice of  therapy </vt:lpstr>
      <vt:lpstr>PowerPoint Presentation</vt:lpstr>
      <vt:lpstr>Genetic profile of  CLL</vt:lpstr>
      <vt:lpstr>PowerPoint Presentation</vt:lpstr>
      <vt:lpstr>PowerPoint Presentation</vt:lpstr>
      <vt:lpstr>אפשרויות  טיפוליות</vt:lpstr>
      <vt:lpstr>כימואימונותרפיה  </vt:lpstr>
      <vt:lpstr>PowerPoint Presentation</vt:lpstr>
      <vt:lpstr>PowerPoint Presentation</vt:lpstr>
      <vt:lpstr>PowerPoint Presentation</vt:lpstr>
      <vt:lpstr>Biological background  Key roles in  CLL development</vt:lpstr>
      <vt:lpstr>PowerPoint Presentation</vt:lpstr>
      <vt:lpstr>תרופות חדשות  ממוקדות מטרה </vt:lpstr>
      <vt:lpstr>Biological background  Key roles in  CLL development</vt:lpstr>
      <vt:lpstr>IBRUTINIB </vt:lpstr>
      <vt:lpstr>PowerPoint Presentation</vt:lpstr>
      <vt:lpstr>PowerPoint Presentation</vt:lpstr>
      <vt:lpstr>IDELALISIB</vt:lpstr>
      <vt:lpstr>PowerPoint Presentation</vt:lpstr>
      <vt:lpstr>Biological background  Key roles in  CLL development</vt:lpstr>
      <vt:lpstr>BCL-2 inhibitors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  generation BTK inhibitors</vt:lpstr>
      <vt:lpstr>PowerPoint Presentation</vt:lpstr>
      <vt:lpstr>PowerPoint Presentation</vt:lpstr>
      <vt:lpstr>CLL - incidence</vt:lpstr>
      <vt:lpstr>CLL definition</vt:lpstr>
      <vt:lpstr>PowerPoint Presentation</vt:lpstr>
      <vt:lpstr>BCL-2 over-expression and its role in CLL</vt:lpstr>
      <vt:lpstr>Genetic profile of  CLL</vt:lpstr>
      <vt:lpstr>PowerPoint Presentation</vt:lpstr>
      <vt:lpstr>PowerPoint Presentation</vt:lpstr>
      <vt:lpstr>PowerPoint Presentation</vt:lpstr>
      <vt:lpstr>  </vt:lpstr>
      <vt:lpstr>איך מטפלים בלאוקמיה לימפטית כרונית  ? </vt:lpstr>
      <vt:lpstr>פיתוח טיפולים חדשים </vt:lpstr>
      <vt:lpstr>תרופות חדשות  ממוקדות מטרה </vt:lpstr>
      <vt:lpstr>Biological background  Key roles in  CLL development</vt:lpstr>
      <vt:lpstr>B-cell receptor signaling</vt:lpstr>
      <vt:lpstr>Biological background  Key roles in  CLL development</vt:lpstr>
      <vt:lpstr> Novel targeted therapies  in CLL  </vt:lpstr>
      <vt:lpstr>BCL-2 over-expression and its role in CLL</vt:lpstr>
      <vt:lpstr>Management of  CLL  patients - main issues</vt:lpstr>
      <vt:lpstr>CLL -  active disease</vt:lpstr>
      <vt:lpstr>General considerations for the choice of  therapy </vt:lpstr>
      <vt:lpstr> Novel targeted therapies  in CLL  </vt:lpstr>
      <vt:lpstr>IBRUTINIB </vt:lpstr>
      <vt:lpstr>PowerPoint Presentation</vt:lpstr>
      <vt:lpstr>Second  generation BTK inhibitors</vt:lpstr>
      <vt:lpstr>IDELALISIB</vt:lpstr>
      <vt:lpstr>PowerPoint Presentation</vt:lpstr>
      <vt:lpstr>BCL-2 inhibitors</vt:lpstr>
      <vt:lpstr>  </vt:lpstr>
      <vt:lpstr>Rituximab ריטוקסימאב</vt:lpstr>
      <vt:lpstr>פיתוח טיפולים חדשים </vt:lpstr>
      <vt:lpstr>תרופות חדשות  ממוקדות מטרה </vt:lpstr>
      <vt:lpstr>תרופות חדשות  ממוקדות מטרה </vt:lpstr>
      <vt:lpstr>כימואימונותרפיה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Cll 2019</dc:title>
  <dc:creator>Mona Yuklea</dc:creator>
  <cp:lastModifiedBy>User</cp:lastModifiedBy>
  <cp:revision>59</cp:revision>
  <dcterms:created xsi:type="dcterms:W3CDTF">2019-10-22T01:10:56Z</dcterms:created>
  <dcterms:modified xsi:type="dcterms:W3CDTF">2019-12-10T09:21:13Z</dcterms:modified>
</cp:coreProperties>
</file>