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2"/>
  </p:notesMasterIdLst>
  <p:sldIdLst>
    <p:sldId id="256" r:id="rId2"/>
    <p:sldId id="317" r:id="rId3"/>
    <p:sldId id="257" r:id="rId4"/>
    <p:sldId id="260" r:id="rId5"/>
    <p:sldId id="298" r:id="rId6"/>
    <p:sldId id="258" r:id="rId7"/>
    <p:sldId id="261" r:id="rId8"/>
    <p:sldId id="299" r:id="rId9"/>
    <p:sldId id="300" r:id="rId10"/>
    <p:sldId id="262" r:id="rId11"/>
    <p:sldId id="309" r:id="rId12"/>
    <p:sldId id="265" r:id="rId13"/>
    <p:sldId id="303" r:id="rId14"/>
    <p:sldId id="263" r:id="rId15"/>
    <p:sldId id="305" r:id="rId16"/>
    <p:sldId id="306" r:id="rId17"/>
    <p:sldId id="264" r:id="rId18"/>
    <p:sldId id="307" r:id="rId19"/>
    <p:sldId id="267" r:id="rId20"/>
    <p:sldId id="308" r:id="rId21"/>
    <p:sldId id="310" r:id="rId22"/>
    <p:sldId id="297" r:id="rId23"/>
    <p:sldId id="311" r:id="rId24"/>
    <p:sldId id="286" r:id="rId25"/>
    <p:sldId id="279" r:id="rId26"/>
    <p:sldId id="315" r:id="rId27"/>
    <p:sldId id="290" r:id="rId28"/>
    <p:sldId id="288" r:id="rId29"/>
    <p:sldId id="321" r:id="rId30"/>
    <p:sldId id="319" r:id="rId31"/>
    <p:sldId id="281" r:id="rId32"/>
    <p:sldId id="312" r:id="rId33"/>
    <p:sldId id="313" r:id="rId34"/>
    <p:sldId id="282" r:id="rId35"/>
    <p:sldId id="283" r:id="rId36"/>
    <p:sldId id="292" r:id="rId37"/>
    <p:sldId id="284" r:id="rId38"/>
    <p:sldId id="316" r:id="rId39"/>
    <p:sldId id="296" r:id="rId40"/>
    <p:sldId id="322" r:id="rId4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0D9883-2AD7-4CC7-A2F0-7BE3945734B9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567C46-7318-4089-A43F-CA259467047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67C46-7318-4089-A43F-CA2594670477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C8DF-A33F-414C-87F1-7353C12501A3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19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5" name="כותרת משנה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1" name="מציין מיקום של תאריך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תמונה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1" name="מציין מיקום טקסט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27" name="מציין מיקום של תאריך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EC7047-C608-4FB3-AFEB-1DBCC5A7A661}" type="datetimeFigureOut">
              <a:rPr lang="he-IL" smtClean="0"/>
              <a:pPr/>
              <a:t>י"ב/כסלו/תש"פ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58B020-FFAC-46FA-809A-26AB3C2FC3D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57488" y="2357430"/>
            <a:ext cx="6000792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he-IL" b="1" i="1" dirty="0">
                <a:cs typeface="+mn-cs"/>
              </a:rPr>
            </a:br>
            <a:br>
              <a:rPr lang="he-IL" b="1" i="1" dirty="0">
                <a:cs typeface="+mn-cs"/>
              </a:rPr>
            </a:br>
            <a:br>
              <a:rPr lang="he-IL" b="1" i="1" dirty="0">
                <a:cs typeface="+mn-cs"/>
              </a:rPr>
            </a:br>
            <a:r>
              <a:rPr lang="he-IL" sz="5300" b="1" i="1" dirty="0">
                <a:cs typeface="+mn-cs"/>
              </a:rPr>
              <a:t>חיסונים במדוכאי חיסון</a:t>
            </a:r>
            <a:br>
              <a:rPr lang="he-IL" sz="5300" b="1" i="1" dirty="0">
                <a:cs typeface="+mn-cs"/>
              </a:rPr>
            </a:br>
            <a:r>
              <a:rPr lang="he-IL" sz="4900" b="1" i="1" dirty="0">
                <a:cs typeface="+mn-cs"/>
              </a:rPr>
              <a:t>ד"ר מאיה ברלה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i="1" dirty="0">
                <a:cs typeface="+mn-cs"/>
              </a:rPr>
              <a:t>חיסונים</a:t>
            </a:r>
            <a:r>
              <a:rPr lang="he-IL" sz="3200" dirty="0">
                <a:cs typeface="+mn-cs"/>
              </a:rPr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חיסון הוא אמצעי מניעה שמפעיל את מערכת החיסון ליצור הגנה כנגד חיידקים וירוסים ומחלות שונות</a:t>
            </a:r>
          </a:p>
          <a:p>
            <a:r>
              <a:rPr lang="he-IL" sz="2400" dirty="0"/>
              <a:t>חיסונים הם ממצילי החיים הגדולים בתולדות האנושות.לאורך השנים מאות מיליוני אנשים ניצלו בזכות חיסונים</a:t>
            </a:r>
          </a:p>
          <a:p>
            <a:r>
              <a:rPr lang="he-IL" sz="2400" dirty="0"/>
              <a:t>חיסונים הם השיטה היעילה ביותר למניעת מחלות זיהומיות.הם הסיבה להכחדה של מחלות כמו פוליו ,טטנוס ואבעבועות שחורות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</a:t>
            </a:r>
          </a:p>
          <a:p>
            <a:pPr>
              <a:buNone/>
            </a:pPr>
            <a:endParaRPr lang="he-IL" sz="2400" dirty="0"/>
          </a:p>
          <a:p>
            <a:endParaRPr lang="he-IL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4119566" cy="32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429000"/>
            <a:ext cx="442435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565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9198"/>
            <a:ext cx="302490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i="1" dirty="0">
                <a:cs typeface="+mn-cs"/>
              </a:rPr>
              <a:t>איך החיסונים עובדים </a:t>
            </a:r>
            <a:r>
              <a:rPr lang="he-IL" sz="3600" dirty="0">
                <a:cs typeface="+mn-cs"/>
              </a:rPr>
              <a:t>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72066" y="1609416"/>
            <a:ext cx="2624134" cy="4846320"/>
          </a:xfrm>
        </p:spPr>
        <p:txBody>
          <a:bodyPr>
            <a:normAutofit/>
          </a:bodyPr>
          <a:lstStyle/>
          <a:p>
            <a:r>
              <a:rPr lang="he-IL" sz="2000" dirty="0"/>
              <a:t>החיסונים מכילים מיקרואורגניזמים או וירוסים בצורה מוחלשת או מומתת או חלבונים או רעלניים  מאותם אורגניזמים </a:t>
            </a:r>
          </a:p>
          <a:p>
            <a:endParaRPr lang="he-IL" sz="2000" dirty="0"/>
          </a:p>
          <a:p>
            <a:r>
              <a:rPr lang="he-IL" sz="2000" dirty="0"/>
              <a:t>מתן החיסון משפעל את המערכת הנרכשת ליצור נוגדנים ותאי זיכרון כנגד אותו אורגניזם </a:t>
            </a:r>
          </a:p>
          <a:p>
            <a:endParaRPr lang="he-IL" sz="2400" dirty="0"/>
          </a:p>
          <a:p>
            <a:endParaRPr lang="he-IL" sz="2400" dirty="0"/>
          </a:p>
          <a:p>
            <a:pPr>
              <a:buNone/>
            </a:pPr>
            <a:endParaRPr lang="he-IL" sz="2400" dirty="0"/>
          </a:p>
          <a:p>
            <a:pPr>
              <a:buNone/>
            </a:pPr>
            <a:endParaRPr lang="he-I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71612"/>
            <a:ext cx="2571767" cy="14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25931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86388"/>
            <a:ext cx="2588004" cy="12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/>
          <a:lstStyle/>
          <a:p>
            <a:pPr algn="ctr"/>
            <a:r>
              <a:rPr lang="he-IL" i="1" dirty="0"/>
              <a:t>סוגי החיסונים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2857520" cy="677108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txBody>
          <a:bodyPr wrap="square" rtlCol="1">
            <a:spAutoFit/>
          </a:bodyPr>
          <a:lstStyle/>
          <a:p>
            <a:r>
              <a:rPr lang="he-IL" sz="3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חיסון סביל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2285992"/>
            <a:ext cx="2574744" cy="677108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txBody>
          <a:bodyPr wrap="none" rtlCol="1">
            <a:spAutoFit/>
          </a:bodyPr>
          <a:lstStyle/>
          <a:p>
            <a:r>
              <a:rPr lang="he-IL" sz="3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חיסון פעיל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876"/>
            <a:ext cx="1824040" cy="229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876"/>
            <a:ext cx="1785950" cy="222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08696"/>
          </a:xfrm>
        </p:spPr>
        <p:txBody>
          <a:bodyPr>
            <a:normAutofit/>
          </a:bodyPr>
          <a:lstStyle/>
          <a:p>
            <a:pPr algn="ctr"/>
            <a:r>
              <a:rPr lang="he-IL" sz="4400" i="1" dirty="0">
                <a:cs typeface="+mn-cs"/>
              </a:rPr>
              <a:t>חיסון פעיל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43504" y="1609416"/>
            <a:ext cx="2552696" cy="4846320"/>
          </a:xfrm>
        </p:spPr>
        <p:txBody>
          <a:bodyPr>
            <a:normAutofit/>
          </a:bodyPr>
          <a:lstStyle/>
          <a:p>
            <a:r>
              <a:rPr lang="he-IL" sz="2000" dirty="0"/>
              <a:t>הכנסה אל הגוף של הגורם המזיק ,חיידק/ נגיף בגרסה מוחלשת או מומתת , או רעלן המיוצר על ידיהם</a:t>
            </a:r>
          </a:p>
          <a:p>
            <a:r>
              <a:rPr lang="he-IL" sz="2000" dirty="0"/>
              <a:t>מערכת החיסון תזהה אותו  כמזיק ותייצר עבורו נוגדנים,תחסל אותו ותייצר תאי זיכרון ייחודיים לו.</a:t>
            </a:r>
          </a:p>
          <a:p>
            <a:r>
              <a:rPr lang="he-IL" sz="2000" dirty="0"/>
              <a:t>חיסוני השגרה </a:t>
            </a:r>
            <a:endParaRPr lang="he-IL" sz="2400" dirty="0"/>
          </a:p>
          <a:p>
            <a:pPr>
              <a:buNone/>
            </a:pPr>
            <a:endParaRPr lang="he-IL" sz="2400" dirty="0"/>
          </a:p>
          <a:p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837794" cy="491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844" y="0"/>
            <a:ext cx="7242048" cy="1143000"/>
          </a:xfrm>
        </p:spPr>
        <p:txBody>
          <a:bodyPr/>
          <a:lstStyle/>
          <a:p>
            <a:pPr algn="ctr"/>
            <a:r>
              <a:rPr lang="he-IL" sz="4000" i="1" dirty="0"/>
              <a:t>חיסונים פעילים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364333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sz="4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          תרכיב מומת/תת יחידה </a:t>
            </a:r>
          </a:p>
          <a:p>
            <a:r>
              <a:rPr lang="he-IL" sz="2900" b="1" dirty="0" err="1">
                <a:solidFill>
                  <a:srgbClr val="002060"/>
                </a:solidFill>
              </a:rPr>
              <a:t>המופילוס</a:t>
            </a:r>
            <a:r>
              <a:rPr lang="he-IL" sz="2900" b="1" dirty="0">
                <a:solidFill>
                  <a:srgbClr val="002060"/>
                </a:solidFill>
              </a:rPr>
              <a:t> </a:t>
            </a:r>
            <a:r>
              <a:rPr lang="he-IL" sz="2900" b="1" dirty="0" err="1">
                <a:solidFill>
                  <a:srgbClr val="002060"/>
                </a:solidFill>
              </a:rPr>
              <a:t>אינפלואנזה</a:t>
            </a:r>
            <a:r>
              <a:rPr lang="he-IL" sz="2900" b="1" dirty="0">
                <a:solidFill>
                  <a:srgbClr val="002060"/>
                </a:solidFill>
              </a:rPr>
              <a:t> </a:t>
            </a:r>
            <a:r>
              <a:rPr lang="en-US" sz="2900" b="1" dirty="0">
                <a:solidFill>
                  <a:srgbClr val="002060"/>
                </a:solidFill>
              </a:rPr>
              <a:t>B</a:t>
            </a:r>
          </a:p>
          <a:p>
            <a:r>
              <a:rPr lang="he-IL" sz="2900" b="1" dirty="0" err="1">
                <a:solidFill>
                  <a:srgbClr val="002060"/>
                </a:solidFill>
              </a:rPr>
              <a:t>מנינגוקוקוס</a:t>
            </a:r>
            <a:endParaRPr lang="he-IL" sz="2900" b="1" dirty="0">
              <a:solidFill>
                <a:srgbClr val="002060"/>
              </a:solidFill>
            </a:endParaRPr>
          </a:p>
          <a:p>
            <a:r>
              <a:rPr lang="he-IL" sz="2900" b="1" dirty="0" err="1">
                <a:solidFill>
                  <a:srgbClr val="002060"/>
                </a:solidFill>
              </a:rPr>
              <a:t>פנאומוקוקוס</a:t>
            </a:r>
            <a:endParaRPr lang="he-IL" sz="2900" b="1" dirty="0">
              <a:solidFill>
                <a:srgbClr val="002060"/>
              </a:solidFill>
            </a:endParaRPr>
          </a:p>
          <a:p>
            <a:r>
              <a:rPr lang="he-IL" sz="2900" b="1" dirty="0">
                <a:solidFill>
                  <a:srgbClr val="002060"/>
                </a:solidFill>
              </a:rPr>
              <a:t>פוליו בזריקה(</a:t>
            </a:r>
            <a:r>
              <a:rPr lang="en-US" sz="2900" b="1" dirty="0">
                <a:solidFill>
                  <a:srgbClr val="002060"/>
                </a:solidFill>
              </a:rPr>
              <a:t>IPV</a:t>
            </a:r>
            <a:r>
              <a:rPr lang="he-IL" sz="2900" b="1" dirty="0">
                <a:solidFill>
                  <a:srgbClr val="002060"/>
                </a:solidFill>
              </a:rPr>
              <a:t>)</a:t>
            </a:r>
            <a:endParaRPr lang="en-US" sz="2900" b="1" dirty="0">
              <a:solidFill>
                <a:srgbClr val="002060"/>
              </a:solidFill>
            </a:endParaRPr>
          </a:p>
          <a:p>
            <a:r>
              <a:rPr lang="he-IL" sz="2900" b="1" dirty="0">
                <a:solidFill>
                  <a:srgbClr val="002060"/>
                </a:solidFill>
              </a:rPr>
              <a:t>דלקת כבד נגיפית  </a:t>
            </a:r>
            <a:r>
              <a:rPr lang="en-US" sz="2900" b="1" dirty="0">
                <a:solidFill>
                  <a:srgbClr val="002060"/>
                </a:solidFill>
              </a:rPr>
              <a:t>A</a:t>
            </a:r>
            <a:endParaRPr lang="he-IL" sz="2900" b="1" dirty="0">
              <a:solidFill>
                <a:srgbClr val="002060"/>
              </a:solidFill>
            </a:endParaRPr>
          </a:p>
          <a:p>
            <a:r>
              <a:rPr lang="he-IL" sz="2900" b="1" dirty="0">
                <a:solidFill>
                  <a:srgbClr val="002060"/>
                </a:solidFill>
              </a:rPr>
              <a:t>כלבת </a:t>
            </a:r>
          </a:p>
          <a:p>
            <a:r>
              <a:rPr lang="he-IL" sz="2900" b="1" dirty="0">
                <a:solidFill>
                  <a:srgbClr val="002060"/>
                </a:solidFill>
              </a:rPr>
              <a:t>שפעת (בזריקה)</a:t>
            </a:r>
          </a:p>
          <a:p>
            <a:r>
              <a:rPr lang="he-IL" sz="2900" b="1" dirty="0">
                <a:solidFill>
                  <a:srgbClr val="002060"/>
                </a:solidFill>
              </a:rPr>
              <a:t>שעלת(תאי </a:t>
            </a:r>
            <a:r>
              <a:rPr lang="en-US" sz="2900" b="1" dirty="0">
                <a:solidFill>
                  <a:srgbClr val="002060"/>
                </a:solidFill>
              </a:rPr>
              <a:t>DPT</a:t>
            </a:r>
            <a:r>
              <a:rPr lang="he-IL" sz="2900" b="1" dirty="0">
                <a:solidFill>
                  <a:srgbClr val="002060"/>
                </a:solidFill>
              </a:rPr>
              <a:t>)</a:t>
            </a:r>
            <a:endParaRPr lang="en-US" sz="2900" b="1" dirty="0">
              <a:solidFill>
                <a:srgbClr val="00206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43372" y="1643050"/>
            <a:ext cx="3520440" cy="4525963"/>
          </a:xfrm>
          <a:noFill/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sz="3100" b="1" dirty="0"/>
              <a:t>    </a:t>
            </a:r>
            <a:r>
              <a:rPr lang="he-IL" sz="4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תרכיב חי מוחלש</a:t>
            </a:r>
            <a:endParaRPr lang="he-IL" sz="34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he-IL" b="1" i="1" dirty="0">
                <a:solidFill>
                  <a:srgbClr val="002060"/>
                </a:solidFill>
              </a:rPr>
              <a:t> </a:t>
            </a:r>
            <a:r>
              <a:rPr lang="he-IL" b="1" dirty="0">
                <a:solidFill>
                  <a:srgbClr val="002060"/>
                </a:solidFill>
              </a:rPr>
              <a:t>פוליו(</a:t>
            </a:r>
            <a:r>
              <a:rPr lang="he-IL" b="1" dirty="0" err="1">
                <a:solidFill>
                  <a:srgbClr val="002060"/>
                </a:solidFill>
              </a:rPr>
              <a:t>פומי</a:t>
            </a:r>
            <a:r>
              <a:rPr lang="he-IL" b="1" dirty="0">
                <a:solidFill>
                  <a:srgbClr val="002060"/>
                </a:solidFill>
              </a:rPr>
              <a:t>)-</a:t>
            </a:r>
            <a:r>
              <a:rPr lang="en-US" b="1" dirty="0">
                <a:solidFill>
                  <a:srgbClr val="002060"/>
                </a:solidFill>
              </a:rPr>
              <a:t>OPV</a:t>
            </a:r>
          </a:p>
          <a:p>
            <a:r>
              <a:rPr lang="he-IL" b="1" dirty="0">
                <a:solidFill>
                  <a:srgbClr val="002060"/>
                </a:solidFill>
              </a:rPr>
              <a:t>חצבת</a:t>
            </a:r>
          </a:p>
          <a:p>
            <a:r>
              <a:rPr lang="he-IL" b="1" dirty="0">
                <a:solidFill>
                  <a:srgbClr val="002060"/>
                </a:solidFill>
              </a:rPr>
              <a:t>אדמת</a:t>
            </a:r>
          </a:p>
          <a:p>
            <a:r>
              <a:rPr lang="he-IL" b="1" dirty="0">
                <a:solidFill>
                  <a:srgbClr val="002060"/>
                </a:solidFill>
              </a:rPr>
              <a:t>חזרת </a:t>
            </a:r>
          </a:p>
          <a:p>
            <a:r>
              <a:rPr lang="he-IL" b="1" dirty="0">
                <a:solidFill>
                  <a:srgbClr val="002060"/>
                </a:solidFill>
              </a:rPr>
              <a:t>אבעבועות רוח</a:t>
            </a:r>
          </a:p>
          <a:p>
            <a:r>
              <a:rPr lang="he-IL" sz="2900" b="1" dirty="0">
                <a:solidFill>
                  <a:srgbClr val="002060"/>
                </a:solidFill>
              </a:rPr>
              <a:t>שלבקת</a:t>
            </a:r>
            <a:r>
              <a:rPr lang="he-IL" b="1" dirty="0">
                <a:solidFill>
                  <a:srgbClr val="002060"/>
                </a:solidFill>
              </a:rPr>
              <a:t> חוגרת –</a:t>
            </a:r>
            <a:r>
              <a:rPr lang="en-US" b="1" dirty="0">
                <a:solidFill>
                  <a:srgbClr val="002060"/>
                </a:solidFill>
              </a:rPr>
              <a:t>ZOSTER</a:t>
            </a:r>
          </a:p>
          <a:p>
            <a:r>
              <a:rPr lang="he-IL" b="1" dirty="0">
                <a:solidFill>
                  <a:srgbClr val="002060"/>
                </a:solidFill>
              </a:rPr>
              <a:t>נגיף </a:t>
            </a:r>
            <a:r>
              <a:rPr lang="he-IL" b="1" dirty="0" err="1">
                <a:solidFill>
                  <a:srgbClr val="002060"/>
                </a:solidFill>
              </a:rPr>
              <a:t>הרוטה</a:t>
            </a:r>
            <a:endParaRPr lang="he-IL" b="1" dirty="0">
              <a:solidFill>
                <a:srgbClr val="002060"/>
              </a:solidFill>
            </a:endParaRPr>
          </a:p>
          <a:p>
            <a:r>
              <a:rPr lang="he-IL" b="1" dirty="0">
                <a:solidFill>
                  <a:srgbClr val="002060"/>
                </a:solidFill>
              </a:rPr>
              <a:t>שפעת (תרסיס אף)</a:t>
            </a:r>
          </a:p>
          <a:p>
            <a:pPr>
              <a:buNone/>
            </a:pPr>
            <a:endParaRPr lang="en-US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he-IL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572140"/>
            <a:ext cx="111680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234" y="5572140"/>
            <a:ext cx="924337" cy="10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i="1" dirty="0"/>
              <a:t>חיסונים פעילים </a:t>
            </a:r>
            <a:endParaRPr lang="he-IL" i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-214346" y="1571612"/>
            <a:ext cx="3520440" cy="4525963"/>
          </a:xfrm>
        </p:spPr>
        <p:txBody>
          <a:bodyPr/>
          <a:lstStyle/>
          <a:p>
            <a:pPr>
              <a:buNone/>
            </a:pPr>
            <a:r>
              <a:rPr lang="he-IL" sz="1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    </a:t>
            </a:r>
            <a:r>
              <a:rPr lang="he-IL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הנדסה גנטית</a:t>
            </a:r>
          </a:p>
          <a:p>
            <a:pPr algn="ctr">
              <a:buNone/>
            </a:pPr>
            <a:r>
              <a:rPr lang="he-IL" sz="2000" b="1" dirty="0" err="1">
                <a:solidFill>
                  <a:srgbClr val="002060"/>
                </a:solidFill>
              </a:rPr>
              <a:t>פפילומה</a:t>
            </a:r>
            <a:r>
              <a:rPr lang="he-IL" sz="2000" b="1" dirty="0">
                <a:solidFill>
                  <a:srgbClr val="002060"/>
                </a:solidFill>
              </a:rPr>
              <a:t> וירוס</a:t>
            </a:r>
            <a:r>
              <a:rPr lang="he-IL" sz="20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</a:p>
          <a:p>
            <a:pPr algn="ctr">
              <a:buNone/>
            </a:pPr>
            <a:r>
              <a:rPr lang="he-IL" sz="2000" b="1" dirty="0">
                <a:solidFill>
                  <a:srgbClr val="002060"/>
                </a:solidFill>
              </a:rPr>
              <a:t>דלקת כבד נגיפית </a:t>
            </a:r>
            <a:r>
              <a:rPr lang="en-US" sz="2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3520440" cy="4525963"/>
          </a:xfrm>
        </p:spPr>
        <p:txBody>
          <a:bodyPr/>
          <a:lstStyle/>
          <a:p>
            <a:pPr>
              <a:buNone/>
            </a:pPr>
            <a:r>
              <a:rPr lang="he-IL" sz="1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       </a:t>
            </a:r>
            <a:r>
              <a:rPr lang="he-IL" b="1" i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טוקסואידים</a:t>
            </a:r>
            <a:endParaRPr lang="he-IL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pPr algn="ctr">
              <a:buNone/>
            </a:pPr>
            <a:r>
              <a:rPr lang="he-IL" sz="2000" b="1" dirty="0">
                <a:solidFill>
                  <a:srgbClr val="002060"/>
                </a:solidFill>
              </a:rPr>
              <a:t>דיפתריה</a:t>
            </a:r>
            <a:r>
              <a:rPr lang="he-IL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</a:p>
          <a:p>
            <a:pPr algn="ctr">
              <a:buNone/>
            </a:pPr>
            <a:r>
              <a:rPr lang="he-IL" sz="2000" b="1" dirty="0">
                <a:solidFill>
                  <a:srgbClr val="002060"/>
                </a:solidFill>
              </a:rPr>
              <a:t>טטנוס</a:t>
            </a:r>
          </a:p>
          <a:p>
            <a:endParaRPr lang="he-IL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endParaRPr lang="he-IL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35286" y="3571876"/>
            <a:ext cx="26292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None/>
            </a:pPr>
            <a:r>
              <a:rPr lang="he-IL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תרכיב </a:t>
            </a:r>
            <a:r>
              <a:rPr lang="he-IL" sz="2800" b="1" i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אצלולרי</a:t>
            </a:r>
            <a:r>
              <a:rPr lang="he-IL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</a:p>
          <a:p>
            <a:pPr algn="ctr"/>
            <a:r>
              <a:rPr lang="he-IL" sz="2000" b="1" dirty="0">
                <a:solidFill>
                  <a:srgbClr val="002060"/>
                </a:solidFill>
              </a:rPr>
              <a:t>שעלת (</a:t>
            </a:r>
            <a:r>
              <a:rPr lang="en-US" sz="2000" b="1" dirty="0" err="1">
                <a:solidFill>
                  <a:srgbClr val="002060"/>
                </a:solidFill>
              </a:rPr>
              <a:t>DTaP</a:t>
            </a:r>
            <a:r>
              <a:rPr lang="he-IL" sz="20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1143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428999"/>
            <a:ext cx="1276352" cy="12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500702"/>
            <a:ext cx="263475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i="1" dirty="0">
                <a:cs typeface="+mn-cs"/>
              </a:rPr>
              <a:t>חיסון סביל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29058" y="2143116"/>
            <a:ext cx="3624266" cy="4846320"/>
          </a:xfrm>
        </p:spPr>
        <p:txBody>
          <a:bodyPr>
            <a:normAutofit/>
          </a:bodyPr>
          <a:lstStyle/>
          <a:p>
            <a:r>
              <a:rPr lang="he-IL" sz="2000" dirty="0"/>
              <a:t>מזריקים לגוף את הנוגדנים הספציפיים נגד המחלה </a:t>
            </a:r>
          </a:p>
          <a:p>
            <a:r>
              <a:rPr lang="he-IL" sz="2000" dirty="0"/>
              <a:t>מתבצע כשלא ניתן לחכות עד שהגוף ייצר בעצמו נוגדנים</a:t>
            </a:r>
          </a:p>
          <a:p>
            <a:r>
              <a:rPr lang="he-IL" sz="2000" dirty="0"/>
              <a:t>חיסון זה אינו מגרה את מערכת החיסון  לתגובה חיסונית ארוכת טווח ויעילותו של חיסון זה פגה תוך תקופה קצרה יחסית כ-120 יום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2500330" cy="36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/>
          <a:lstStyle/>
          <a:p>
            <a:pPr algn="ctr"/>
            <a:r>
              <a:rPr lang="he-IL" sz="4000" i="1" dirty="0"/>
              <a:t>חיסון סביל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352044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e-IL" sz="47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he-IL" sz="3200" b="1" i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א</a:t>
            </a:r>
            <a:r>
              <a:rPr lang="he-IL" sz="3100" b="1" i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ימונוגלובולינים</a:t>
            </a:r>
            <a:r>
              <a:rPr lang="he-IL" sz="31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he-IL" sz="3100" b="1" i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ספציפים</a:t>
            </a:r>
            <a:endParaRPr lang="en-US" sz="31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he-IL" sz="31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he-IL" sz="1700" b="1" dirty="0">
                <a:solidFill>
                  <a:srgbClr val="002060"/>
                </a:solidFill>
              </a:rPr>
              <a:t>הפטיטיס </a:t>
            </a:r>
            <a:r>
              <a:rPr lang="en-US" sz="1700" b="1" dirty="0">
                <a:solidFill>
                  <a:srgbClr val="002060"/>
                </a:solidFill>
              </a:rPr>
              <a:t>B </a:t>
            </a:r>
            <a:r>
              <a:rPr lang="he-IL" sz="1700" b="1" dirty="0">
                <a:solidFill>
                  <a:srgbClr val="002060"/>
                </a:solidFill>
              </a:rPr>
              <a:t> (</a:t>
            </a:r>
            <a:r>
              <a:rPr lang="en-US" sz="1700" b="1" dirty="0">
                <a:solidFill>
                  <a:srgbClr val="002060"/>
                </a:solidFill>
              </a:rPr>
              <a:t>HBIG</a:t>
            </a:r>
            <a:r>
              <a:rPr lang="he-IL" sz="1700" b="1" dirty="0">
                <a:solidFill>
                  <a:srgbClr val="002060"/>
                </a:solidFill>
              </a:rPr>
              <a:t>)</a:t>
            </a:r>
            <a:endParaRPr lang="en-US" sz="1700" b="1" dirty="0">
              <a:solidFill>
                <a:srgbClr val="002060"/>
              </a:solidFill>
            </a:endParaRPr>
          </a:p>
          <a:p>
            <a:r>
              <a:rPr lang="he-IL" sz="1700" b="1" dirty="0">
                <a:solidFill>
                  <a:srgbClr val="002060"/>
                </a:solidFill>
              </a:rPr>
              <a:t>כלבת </a:t>
            </a:r>
            <a:r>
              <a:rPr lang="en-US" sz="1700" b="1" dirty="0">
                <a:solidFill>
                  <a:srgbClr val="002060"/>
                </a:solidFill>
              </a:rPr>
              <a:t>RIG</a:t>
            </a:r>
          </a:p>
          <a:p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he-IL" sz="1700" b="1" dirty="0" err="1">
                <a:solidFill>
                  <a:srgbClr val="002060"/>
                </a:solidFill>
              </a:rPr>
              <a:t>וריצלה</a:t>
            </a:r>
            <a:r>
              <a:rPr lang="he-IL" sz="1700" b="1" dirty="0">
                <a:solidFill>
                  <a:srgbClr val="002060"/>
                </a:solidFill>
              </a:rPr>
              <a:t> </a:t>
            </a:r>
            <a:r>
              <a:rPr lang="he-IL" sz="1700" b="1" dirty="0" err="1">
                <a:solidFill>
                  <a:srgbClr val="002060"/>
                </a:solidFill>
              </a:rPr>
              <a:t>זוסטר</a:t>
            </a:r>
            <a:r>
              <a:rPr lang="he-IL" sz="1700" b="1" dirty="0">
                <a:solidFill>
                  <a:srgbClr val="00206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VZIG</a:t>
            </a:r>
          </a:p>
          <a:p>
            <a:r>
              <a:rPr lang="en-US" sz="1700" b="1" dirty="0">
                <a:solidFill>
                  <a:srgbClr val="002060"/>
                </a:solidFill>
              </a:rPr>
              <a:t>RSV-IVIG</a:t>
            </a:r>
          </a:p>
          <a:p>
            <a:r>
              <a:rPr lang="he-IL" sz="1700" b="1" dirty="0">
                <a:solidFill>
                  <a:srgbClr val="002060"/>
                </a:solidFill>
              </a:rPr>
              <a:t>טטנוס </a:t>
            </a:r>
            <a:r>
              <a:rPr lang="en-US" sz="1700" b="1" dirty="0">
                <a:solidFill>
                  <a:srgbClr val="002060"/>
                </a:solidFill>
              </a:rPr>
              <a:t>TIG-H</a:t>
            </a:r>
            <a:endParaRPr lang="he-IL" sz="17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17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sz="3100" b="1" i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אימונוגלובולינים</a:t>
            </a:r>
            <a:r>
              <a:rPr lang="he-IL" sz="31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סטנדרטיים</a:t>
            </a:r>
            <a:endParaRPr lang="en-US" sz="31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  <a:p>
            <a:r>
              <a:rPr lang="he-IL" sz="1700" b="1" dirty="0">
                <a:solidFill>
                  <a:srgbClr val="002060"/>
                </a:solidFill>
              </a:rPr>
              <a:t>חצבת</a:t>
            </a:r>
            <a:endParaRPr lang="en-US" sz="1700" b="1" dirty="0">
              <a:solidFill>
                <a:srgbClr val="002060"/>
              </a:solidFill>
            </a:endParaRPr>
          </a:p>
          <a:p>
            <a:r>
              <a:rPr lang="he-IL" sz="1700" b="1" dirty="0">
                <a:solidFill>
                  <a:srgbClr val="002060"/>
                </a:solidFill>
              </a:rPr>
              <a:t>הפטיטיס </a:t>
            </a:r>
            <a:r>
              <a:rPr lang="en-US" sz="1700" b="1" dirty="0">
                <a:solidFill>
                  <a:srgbClr val="002060"/>
                </a:solidFill>
              </a:rPr>
              <a:t>A</a:t>
            </a:r>
            <a:r>
              <a:rPr lang="he-IL" sz="1700" b="1" dirty="0">
                <a:solidFill>
                  <a:srgbClr val="002060"/>
                </a:solidFill>
              </a:rPr>
              <a:t> </a:t>
            </a:r>
            <a:endParaRPr lang="en-US" sz="17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766" y="4286256"/>
            <a:ext cx="359117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he-IL" sz="4400" i="1" dirty="0">
                <a:cs typeface="+mn-cs"/>
              </a:rPr>
              <a:t>שגרת חיסונים בישראל </a:t>
            </a:r>
            <a:br>
              <a:rPr lang="he-IL" sz="4400" i="1" dirty="0">
                <a:cs typeface="+mn-cs"/>
              </a:rPr>
            </a:br>
            <a:endParaRPr lang="he-IL" sz="4400" i="1" dirty="0"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357298"/>
            <a:ext cx="6800858" cy="47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i="1" dirty="0"/>
              <a:t>חיסונים במדוכאי חיסון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7224" y="1714488"/>
            <a:ext cx="7239000" cy="4846320"/>
          </a:xfrm>
        </p:spPr>
        <p:txBody>
          <a:bodyPr/>
          <a:lstStyle/>
          <a:p>
            <a:endParaRPr lang="he-IL" b="1" dirty="0"/>
          </a:p>
          <a:p>
            <a:endParaRPr lang="he-IL" b="1" dirty="0"/>
          </a:p>
          <a:p>
            <a:pPr algn="ctr"/>
            <a:r>
              <a:rPr lang="he-IL" b="1" dirty="0"/>
              <a:t>מערכת החיסון </a:t>
            </a:r>
          </a:p>
          <a:p>
            <a:pPr algn="ctr"/>
            <a:r>
              <a:rPr lang="he-IL" b="1" dirty="0"/>
              <a:t>חיסונים </a:t>
            </a:r>
          </a:p>
          <a:p>
            <a:pPr algn="ctr"/>
            <a:r>
              <a:rPr lang="he-IL" b="1" dirty="0"/>
              <a:t>חיסונים במדוכאי חיסון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algn="ctr"/>
            <a:r>
              <a:rPr lang="he-IL" i="1" dirty="0"/>
              <a:t>חיסונים במבוגרים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7504"/>
            <a:ext cx="7572428" cy="52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643182"/>
            <a:ext cx="3308918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</a:rPr>
              <a:t>חיסונים </a:t>
            </a:r>
          </a:p>
          <a:p>
            <a:pPr algn="ctr"/>
            <a:r>
              <a:rPr lang="he-IL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</a:rPr>
              <a:t>במצבים מיוחדים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7825" y="1571612"/>
            <a:ext cx="14462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הריון והנקה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686" y="785794"/>
            <a:ext cx="342279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פגים וילדים עם משקל לידה נמוך</a:t>
            </a:r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30407" y="1928802"/>
            <a:ext cx="163384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אשפוז ממושך </a:t>
            </a: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בילדים</a:t>
            </a:r>
          </a:p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5241705" y="2285992"/>
            <a:ext cx="25379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חשיפה למחלה מדבקת </a:t>
            </a: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43380"/>
            <a:ext cx="262129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החלמה ממחלה מדבקת </a:t>
            </a:r>
          </a:p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256132" y="4214818"/>
            <a:ext cx="222214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טיפול באנטיביוטיקה</a:t>
            </a:r>
          </a:p>
          <a:p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6000768"/>
            <a:ext cx="36215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רגישות יתר למרכיבי חומר תרכיבי </a:t>
            </a:r>
          </a:p>
          <a:p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8277" y="6000768"/>
            <a:ext cx="279281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הפרעות במערכת העצבים</a:t>
            </a:r>
          </a:p>
          <a:p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1831" y="3143248"/>
            <a:ext cx="167872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מחלות כרוניות</a:t>
            </a:r>
          </a:p>
          <a:p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928670"/>
            <a:ext cx="2581219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ליקויים במערכת החיסון</a:t>
            </a:r>
          </a:p>
          <a:p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6108" y="3357562"/>
            <a:ext cx="1859868" cy="646331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השתלת מח עצם</a:t>
            </a:r>
          </a:p>
          <a:p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5069069" y="5000636"/>
            <a:ext cx="176689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השתלת איברים</a:t>
            </a:r>
          </a:p>
          <a:p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642212" y="5072074"/>
            <a:ext cx="11609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זיהום </a:t>
            </a:r>
            <a:r>
              <a:rPr lang="en-US" b="1" dirty="0">
                <a:solidFill>
                  <a:srgbClr val="002060"/>
                </a:solidFill>
              </a:rPr>
              <a:t>HIV</a:t>
            </a:r>
            <a:endParaRPr lang="he-IL" b="1" dirty="0">
              <a:solidFill>
                <a:srgbClr val="002060"/>
              </a:solidFill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11078"/>
            <a:ext cx="6357982" cy="55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43577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התגובה החיסונית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/>
          <a:lstStyle/>
          <a:p>
            <a:pPr algn="ctr"/>
            <a:r>
              <a:rPr lang="he-IL" sz="4000" i="1" dirty="0"/>
              <a:t>ליקויים במערכת החיסון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ליקויים נרכשים</a:t>
            </a:r>
          </a:p>
          <a:p>
            <a:pPr>
              <a:buNone/>
            </a:pPr>
            <a:r>
              <a:rPr lang="he-IL" sz="2000" b="1" dirty="0">
                <a:solidFill>
                  <a:srgbClr val="7030A0"/>
                </a:solidFill>
              </a:rPr>
              <a:t>אוכלוסיות מוחלשות חיסון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  </a:t>
            </a:r>
            <a:r>
              <a:rPr lang="he-IL" sz="2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ליקויים מולדים</a:t>
            </a:r>
          </a:p>
          <a:p>
            <a:r>
              <a:rPr lang="he-IL" sz="2000" b="1" dirty="0" err="1">
                <a:solidFill>
                  <a:srgbClr val="7030A0"/>
                </a:solidFill>
              </a:rPr>
              <a:t>אגמאגלובולינמיה</a:t>
            </a:r>
            <a:endParaRPr lang="he-IL" sz="2000" b="1" dirty="0">
              <a:solidFill>
                <a:srgbClr val="7030A0"/>
              </a:solidFill>
            </a:endParaRPr>
          </a:p>
          <a:p>
            <a:r>
              <a:rPr lang="he-IL" sz="2000" b="1" dirty="0" err="1">
                <a:solidFill>
                  <a:srgbClr val="7030A0"/>
                </a:solidFill>
              </a:rPr>
              <a:t>היפוגמאגלובולינמיה</a:t>
            </a:r>
            <a:endParaRPr lang="he-IL" sz="2000" b="1" dirty="0">
              <a:solidFill>
                <a:srgbClr val="7030A0"/>
              </a:solidFill>
            </a:endParaRPr>
          </a:p>
          <a:p>
            <a:r>
              <a:rPr lang="he-IL" sz="2000" b="1" dirty="0" err="1">
                <a:solidFill>
                  <a:srgbClr val="7030A0"/>
                </a:solidFill>
              </a:rPr>
              <a:t>דיסגמגלובולינמיה</a:t>
            </a:r>
            <a:r>
              <a:rPr lang="he-IL" sz="2000" b="1" dirty="0">
                <a:solidFill>
                  <a:srgbClr val="7030A0"/>
                </a:solidFill>
              </a:rPr>
              <a:t> </a:t>
            </a:r>
          </a:p>
          <a:p>
            <a:r>
              <a:rPr lang="he-IL" sz="2000" b="1" dirty="0">
                <a:solidFill>
                  <a:srgbClr val="7030A0"/>
                </a:solidFill>
              </a:rPr>
              <a:t>חסר חיסוני חמור משולב </a:t>
            </a:r>
          </a:p>
          <a:p>
            <a:pPr>
              <a:buNone/>
            </a:pPr>
            <a:endParaRPr lang="he-IL" sz="24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3681402" cy="19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e-IL" sz="3200" i="1" dirty="0">
                <a:cs typeface="+mn-cs"/>
              </a:rPr>
              <a:t>אוכלוסיות מוחלשות חיסון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1472" y="1643050"/>
            <a:ext cx="6500858" cy="3929090"/>
          </a:xfrm>
          <a:ln>
            <a:solidFill>
              <a:srgbClr val="CC0099"/>
            </a:solidFill>
          </a:ln>
        </p:spPr>
        <p:txBody>
          <a:bodyPr>
            <a:normAutofit/>
          </a:bodyPr>
          <a:lstStyle/>
          <a:p>
            <a:r>
              <a:rPr lang="he-IL" sz="2000" dirty="0"/>
              <a:t>חולים במחלה ממאירה המטולוגית(לוקמיה ,לימפומה ,</a:t>
            </a:r>
            <a:r>
              <a:rPr lang="he-IL" sz="2000" dirty="0" err="1"/>
              <a:t>מיאלומה</a:t>
            </a:r>
            <a:r>
              <a:rPr lang="he-IL" sz="2000" dirty="0"/>
              <a:t>) ,חולים אונקולוגים פעילים המקבלים טיפול מדכא חסינות (כימותרפיה ו/ או הקרנות) </a:t>
            </a:r>
          </a:p>
          <a:p>
            <a:r>
              <a:rPr lang="he-IL" sz="2000" dirty="0" err="1"/>
              <a:t>מושתלי</a:t>
            </a:r>
            <a:r>
              <a:rPr lang="he-IL" sz="2000" dirty="0"/>
              <a:t> מח עצם ואיברים </a:t>
            </a:r>
            <a:r>
              <a:rPr lang="he-IL" sz="2000" dirty="0" err="1"/>
              <a:t>סולידים</a:t>
            </a:r>
            <a:r>
              <a:rPr lang="he-IL" sz="2000" dirty="0"/>
              <a:t> </a:t>
            </a:r>
          </a:p>
          <a:p>
            <a:r>
              <a:rPr lang="he-IL" sz="2000" dirty="0"/>
              <a:t>הפרעה בפעילות הטחול כולל כריתת טחול</a:t>
            </a:r>
          </a:p>
          <a:p>
            <a:r>
              <a:rPr lang="he-IL" sz="2000" dirty="0"/>
              <a:t>חולים במחלה כרונית (לא אונקולוגית )המקבלים תרופות מדכאות חסינות כולל סטרואידים וטיפולים ביולוגים </a:t>
            </a:r>
          </a:p>
          <a:p>
            <a:r>
              <a:rPr lang="he-IL" sz="2000" dirty="0"/>
              <a:t>נשאי </a:t>
            </a:r>
            <a:r>
              <a:rPr lang="en-US" sz="2000" dirty="0"/>
              <a:t>HIV</a:t>
            </a:r>
            <a:endParaRPr lang="he-IL" sz="2000" dirty="0"/>
          </a:p>
          <a:p>
            <a:r>
              <a:rPr lang="he-IL" sz="2000" dirty="0"/>
              <a:t>אי ספיקת כליות מתקדמת( </a:t>
            </a:r>
            <a:r>
              <a:rPr lang="en-US" sz="2000" dirty="0"/>
              <a:t>(GFR&lt;30 </a:t>
            </a:r>
            <a:r>
              <a:rPr lang="en-US" sz="1000" b="1" dirty="0" err="1"/>
              <a:t>mL</a:t>
            </a:r>
            <a:r>
              <a:rPr lang="en-US" sz="1000" dirty="0"/>
              <a:t>/</a:t>
            </a:r>
            <a:r>
              <a:rPr lang="en-US" sz="1000" b="1" dirty="0"/>
              <a:t>min</a:t>
            </a:r>
            <a:r>
              <a:rPr lang="en-US" sz="1000" dirty="0"/>
              <a:t>/1.73 m2</a:t>
            </a:r>
            <a:r>
              <a:rPr lang="he-IL" sz="2000" dirty="0"/>
              <a:t>וחולי דיאליזה 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i="1" dirty="0"/>
              <a:t>אוכלוסיות מוחלשות חיסון</a:t>
            </a:r>
            <a:endParaRPr lang="he-IL" sz="3600" i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ניתן לחסן בתרכיבים מומתים  לפי הלוח ובמינון הרגיל </a:t>
            </a:r>
          </a:p>
          <a:p>
            <a:r>
              <a:rPr lang="he-IL" sz="2000" dirty="0"/>
              <a:t>קיימת אפשרות שהתגובה של מערכת החיסון תהיה חלקית </a:t>
            </a:r>
          </a:p>
          <a:p>
            <a:r>
              <a:rPr lang="he-IL" sz="2000" dirty="0"/>
              <a:t>יש להימנע ממתן של תרכיבים חיים –מוחלשים </a:t>
            </a:r>
          </a:p>
          <a:p>
            <a:r>
              <a:rPr lang="he-IL" sz="2000" dirty="0"/>
              <a:t>בתקופת ההפוגה של מחלה ממארת ניתן לשקול מתן תרכיבים חיים –מוחלשים החל מ-3 חודשים  לאחר הפסקת הטיפול (טיפול מדכא מערכת החיסון )</a:t>
            </a:r>
          </a:p>
          <a:p>
            <a:r>
              <a:rPr lang="he-IL" sz="2000" dirty="0"/>
              <a:t>מומלץ לבדוק רמת נוגדנים ספציפיים לפני מתן החיסון </a:t>
            </a:r>
          </a:p>
          <a:p>
            <a:r>
              <a:rPr lang="he-IL" sz="2000" dirty="0"/>
              <a:t>עקב אפשרות של תגובה חלקית לשקול את הצורך במתן של חיסון סביל במקרה של חשיפה למחלות כגון חצבת ואבעבועות רוח</a:t>
            </a:r>
          </a:p>
          <a:p>
            <a:pPr>
              <a:buNone/>
            </a:pPr>
            <a:endParaRPr lang="he-IL" sz="2400" dirty="0"/>
          </a:p>
          <a:p>
            <a:endParaRPr lang="he-IL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i="1" dirty="0"/>
              <a:t>אוכלוסיות מוחלשות חיסון</a:t>
            </a:r>
            <a:endParaRPr lang="he-IL" sz="4000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לכולם יש לתת חיסון שפעת עונתי כל שנה  </a:t>
            </a:r>
          </a:p>
          <a:p>
            <a:r>
              <a:rPr lang="he-IL" sz="2000" dirty="0"/>
              <a:t>לכולם יש לתת שילוב של חיסונים נגד מחלה </a:t>
            </a:r>
            <a:r>
              <a:rPr lang="he-IL" sz="2000" dirty="0" err="1"/>
              <a:t>פנאומוקוקלית</a:t>
            </a:r>
            <a:r>
              <a:rPr lang="he-IL" sz="2000" dirty="0"/>
              <a:t>: חיסון </a:t>
            </a:r>
            <a:r>
              <a:rPr lang="en-US" sz="2000" dirty="0" err="1"/>
              <a:t>Pneumovax</a:t>
            </a:r>
            <a:r>
              <a:rPr lang="he-IL" sz="2000" dirty="0"/>
              <a:t> </a:t>
            </a:r>
            <a:r>
              <a:rPr lang="he-IL" sz="2000" dirty="0" err="1"/>
              <a:t>פנאומווקס</a:t>
            </a:r>
            <a:r>
              <a:rPr lang="en-US" sz="2000" dirty="0"/>
              <a:t>  </a:t>
            </a:r>
            <a:r>
              <a:rPr lang="he-IL" sz="2000" dirty="0"/>
              <a:t>(חיסון </a:t>
            </a:r>
            <a:r>
              <a:rPr lang="he-IL" sz="2000" dirty="0" err="1"/>
              <a:t>פוליסכרידי</a:t>
            </a:r>
            <a:r>
              <a:rPr lang="he-IL" sz="2000" dirty="0"/>
              <a:t> ) + חיסון </a:t>
            </a:r>
            <a:r>
              <a:rPr lang="en-US" sz="2000" dirty="0" err="1"/>
              <a:t>Prevenar</a:t>
            </a:r>
            <a:r>
              <a:rPr lang="en-US" sz="2000" dirty="0"/>
              <a:t> 13 </a:t>
            </a:r>
            <a:r>
              <a:rPr lang="he-IL" sz="2000" dirty="0"/>
              <a:t> </a:t>
            </a:r>
            <a:r>
              <a:rPr lang="he-IL" sz="2000" dirty="0" err="1"/>
              <a:t>פרבנר</a:t>
            </a:r>
            <a:r>
              <a:rPr lang="he-IL" sz="2000" dirty="0"/>
              <a:t>  13(</a:t>
            </a:r>
            <a:r>
              <a:rPr lang="he-IL" sz="2000" dirty="0" err="1"/>
              <a:t>מצומד</a:t>
            </a:r>
            <a:r>
              <a:rPr lang="he-IL" sz="2000" dirty="0"/>
              <a:t>)</a:t>
            </a:r>
          </a:p>
          <a:p>
            <a:r>
              <a:rPr lang="he-IL" sz="2000" dirty="0"/>
              <a:t> יש להתחיל בחיסון </a:t>
            </a:r>
            <a:r>
              <a:rPr lang="he-IL" sz="2000" dirty="0" err="1"/>
              <a:t>פרבנר</a:t>
            </a:r>
            <a:r>
              <a:rPr lang="he-IL" sz="2000" dirty="0"/>
              <a:t> ולאחר 8 שבועות חיסון </a:t>
            </a:r>
            <a:r>
              <a:rPr lang="he-IL" sz="2000" dirty="0" err="1"/>
              <a:t>פנאמווקס</a:t>
            </a:r>
            <a:r>
              <a:rPr lang="he-IL" sz="2000" dirty="0"/>
              <a:t> .יש לתת מנה נוספת של חיסון </a:t>
            </a:r>
            <a:r>
              <a:rPr lang="he-IL" sz="2000" dirty="0" err="1"/>
              <a:t>פנאומווקס</a:t>
            </a:r>
            <a:r>
              <a:rPr lang="he-IL" sz="2000" dirty="0"/>
              <a:t> לאחר 5 שנים .</a:t>
            </a:r>
          </a:p>
          <a:p>
            <a:r>
              <a:rPr lang="he-IL" sz="2000" dirty="0"/>
              <a:t>כאשר נותנים חיסון </a:t>
            </a:r>
            <a:r>
              <a:rPr lang="he-IL" sz="2000" dirty="0" err="1"/>
              <a:t>פנאוומקס</a:t>
            </a:r>
            <a:r>
              <a:rPr lang="he-IL" sz="2000" dirty="0"/>
              <a:t> ראשון יש להמתין 12 חודשים לפחות עד למתן חיסון </a:t>
            </a:r>
            <a:r>
              <a:rPr lang="he-IL" sz="2000" dirty="0" err="1"/>
              <a:t>פרבנר</a:t>
            </a:r>
            <a:r>
              <a:rPr lang="he-IL" sz="2000" dirty="0"/>
              <a:t> </a:t>
            </a:r>
          </a:p>
          <a:p>
            <a:r>
              <a:rPr lang="he-IL" sz="2000" dirty="0"/>
              <a:t>למי שקיבל בעבר </a:t>
            </a:r>
            <a:r>
              <a:rPr lang="he-IL" sz="2000" dirty="0" err="1"/>
              <a:t>פנאומווקס</a:t>
            </a:r>
            <a:r>
              <a:rPr lang="he-IL" sz="2000" dirty="0"/>
              <a:t> –מומלץ להשלים חיסון </a:t>
            </a:r>
            <a:r>
              <a:rPr lang="he-IL" sz="2000" dirty="0" err="1"/>
              <a:t>פרבנר</a:t>
            </a:r>
            <a:r>
              <a:rPr lang="he-IL" sz="2000" dirty="0"/>
              <a:t> לאחר 12 חודשים או יותר מקבלת חיסון </a:t>
            </a:r>
            <a:r>
              <a:rPr lang="he-IL" sz="2000" dirty="0" err="1"/>
              <a:t>הפנאוומקס</a:t>
            </a:r>
            <a:endParaRPr lang="he-IL" sz="2000" dirty="0"/>
          </a:p>
          <a:p>
            <a:pPr>
              <a:buNone/>
            </a:pPr>
            <a:endParaRPr lang="he-IL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23077" r="25000" b="12000"/>
          <a:stretch/>
        </p:blipFill>
        <p:spPr bwMode="auto">
          <a:xfrm>
            <a:off x="785786" y="0"/>
            <a:ext cx="6667944" cy="66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e-IL" sz="3200" i="1" dirty="0" err="1"/>
              <a:t>ממאירויות</a:t>
            </a:r>
            <a:r>
              <a:rPr lang="he-IL" sz="3200" i="1" dirty="0"/>
              <a:t> המטולוגיות/אונקולוגיות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לחולים במחלה ממאירה המטולוגית ,חולים אונקולוגים פעילים המקבלים טיפול מדכא חיסוניות (כימותרפיה ו/ או הקרנות)- יש לחסן </a:t>
            </a:r>
            <a:r>
              <a:rPr lang="he-IL" sz="2000" b="1" dirty="0"/>
              <a:t>לפחות שבועיים </a:t>
            </a:r>
            <a:r>
              <a:rPr lang="he-IL" sz="2000" dirty="0"/>
              <a:t>לפני התחלת הטיפול .במידה ולא חוסנו- יש לחכות </a:t>
            </a:r>
            <a:r>
              <a:rPr lang="he-IL" sz="2000" b="1" dirty="0"/>
              <a:t>3 חודשים </a:t>
            </a:r>
            <a:r>
              <a:rPr lang="he-IL" sz="2000" dirty="0"/>
              <a:t>לאחר סיום הטיפול.</a:t>
            </a:r>
          </a:p>
          <a:p>
            <a:pPr>
              <a:buNone/>
            </a:pPr>
            <a:r>
              <a:rPr lang="he-IL" sz="2000" dirty="0"/>
              <a:t>    (חיסון חי-מוחלש- 4 שבועות ,חיסון מומת-שבועיים)</a:t>
            </a:r>
          </a:p>
          <a:p>
            <a:endParaRPr lang="he-IL" sz="2000" dirty="0"/>
          </a:p>
          <a:p>
            <a:r>
              <a:rPr lang="he-IL" sz="2000" dirty="0"/>
              <a:t> בטיפול ב</a:t>
            </a:r>
            <a:r>
              <a:rPr lang="en-US" sz="2000" dirty="0"/>
              <a:t>RITUXIMAB -MABTHERA </a:t>
            </a:r>
            <a:r>
              <a:rPr lang="he-IL" sz="2000" dirty="0"/>
              <a:t> (ויתר הנוגדנים נגד תאי </a:t>
            </a:r>
            <a:r>
              <a:rPr lang="en-US" sz="2000" dirty="0"/>
              <a:t>B</a:t>
            </a:r>
            <a:r>
              <a:rPr lang="he-IL" sz="2000" dirty="0"/>
              <a:t> )יש לחכות </a:t>
            </a:r>
            <a:r>
              <a:rPr lang="he-IL" sz="2000" b="1" dirty="0"/>
              <a:t>6 חודשים </a:t>
            </a:r>
            <a:r>
              <a:rPr lang="he-IL" sz="2000" dirty="0"/>
              <a:t>לאחר סיום הטיפול כתלות במצב האימונולוגי של המטופל</a:t>
            </a:r>
          </a:p>
          <a:p>
            <a:pPr>
              <a:buNone/>
            </a:pPr>
            <a:endParaRPr lang="he-IL" sz="2000" dirty="0"/>
          </a:p>
          <a:p>
            <a:r>
              <a:rPr lang="he-IL" sz="2000" dirty="0"/>
              <a:t>לקבוצת רוכשי תרופות מדכאות חסינות כולל טיפולים ביולוגים: יש להקפיד וליזום מתן חיסונים לפחות </a:t>
            </a:r>
            <a:r>
              <a:rPr lang="he-IL" sz="2000" b="1" dirty="0"/>
              <a:t>שבועיים</a:t>
            </a:r>
            <a:r>
              <a:rPr lang="he-IL" sz="2000" dirty="0"/>
              <a:t> לפני התחלת טיפול</a:t>
            </a:r>
            <a:r>
              <a:rPr lang="he-IL" dirty="0"/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3"/>
          <p:cNvSpPr/>
          <p:nvPr/>
        </p:nvSpPr>
        <p:spPr>
          <a:xfrm>
            <a:off x="357158" y="2428868"/>
            <a:ext cx="7572428" cy="793228"/>
          </a:xfrm>
          <a:prstGeom prst="rightArrow">
            <a:avLst>
              <a:gd name="adj1" fmla="val 50000"/>
              <a:gd name="adj2" fmla="val 7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4357686" y="3429000"/>
            <a:ext cx="12421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/>
              <a:t>3 חודשים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84" y="3071810"/>
            <a:ext cx="527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3108" y="2928934"/>
            <a:ext cx="3349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43438" y="3929066"/>
            <a:ext cx="1656184" cy="36933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תרכיב מומת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72132" y="2928934"/>
            <a:ext cx="3349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71810"/>
            <a:ext cx="142876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00" y="2846652"/>
            <a:ext cx="3349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i="1" dirty="0" err="1"/>
              <a:t>ממאירויות</a:t>
            </a:r>
            <a:r>
              <a:rPr lang="he-IL" sz="3600" i="1" dirty="0"/>
              <a:t> המטולוגיות/אונקולוגיות</a:t>
            </a:r>
            <a:endParaRPr lang="he-IL" dirty="0"/>
          </a:p>
        </p:txBody>
      </p:sp>
      <p:sp>
        <p:nvSpPr>
          <p:cNvPr id="23" name="מציין מיקום תוכן 22"/>
          <p:cNvSpPr>
            <a:spLocks noGrp="1"/>
          </p:cNvSpPr>
          <p:nvPr>
            <p:ph idx="1"/>
          </p:nvPr>
        </p:nvSpPr>
        <p:spPr>
          <a:xfrm>
            <a:off x="4286248" y="2643182"/>
            <a:ext cx="1500198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>
              <a:buNone/>
            </a:pPr>
            <a:endParaRPr lang="he-IL" dirty="0"/>
          </a:p>
        </p:txBody>
      </p:sp>
      <p:sp>
        <p:nvSpPr>
          <p:cNvPr id="26" name="מלבן 25"/>
          <p:cNvSpPr/>
          <p:nvPr/>
        </p:nvSpPr>
        <p:spPr>
          <a:xfrm>
            <a:off x="2285984" y="2643182"/>
            <a:ext cx="539391" cy="385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2857488" y="2643183"/>
            <a:ext cx="135732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</a:rPr>
              <a:t>טיפול </a:t>
            </a:r>
            <a:r>
              <a:rPr lang="he-IL" sz="1200" b="1" dirty="0" err="1">
                <a:solidFill>
                  <a:schemeClr val="bg1"/>
                </a:solidFill>
              </a:rPr>
              <a:t>אימונוסופרסיבי</a:t>
            </a:r>
            <a:r>
              <a:rPr lang="he-IL" sz="1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071810"/>
            <a:ext cx="142876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57422" y="3357562"/>
            <a:ext cx="86433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dirty="0"/>
              <a:t>2 שבועות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71604" y="4000504"/>
            <a:ext cx="1319593" cy="36933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תרכיב מומת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7950" y="3929066"/>
            <a:ext cx="1689885" cy="116955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dirty="0"/>
              <a:t>טיפול המכיל </a:t>
            </a:r>
            <a:endParaRPr lang="en-US" sz="1400" dirty="0"/>
          </a:p>
          <a:p>
            <a:r>
              <a:rPr lang="he-IL" sz="1400" dirty="0"/>
              <a:t>נוגדנים נגד תאי </a:t>
            </a:r>
            <a:r>
              <a:rPr lang="en-US" sz="1400" dirty="0"/>
              <a:t>B</a:t>
            </a:r>
          </a:p>
          <a:p>
            <a:r>
              <a:rPr lang="he-IL" sz="1400" dirty="0"/>
              <a:t>(</a:t>
            </a:r>
            <a:r>
              <a:rPr lang="en-US" sz="1400" dirty="0" err="1"/>
              <a:t>Mabthera</a:t>
            </a:r>
            <a:r>
              <a:rPr lang="he-IL" sz="1400" dirty="0"/>
              <a:t> )</a:t>
            </a:r>
            <a:endParaRPr lang="en-US" sz="1400" dirty="0"/>
          </a:p>
          <a:p>
            <a:r>
              <a:rPr lang="he-IL" sz="1400" dirty="0"/>
              <a:t>לדחות את החיסונים </a:t>
            </a:r>
            <a:endParaRPr lang="en-US" sz="1400" dirty="0"/>
          </a:p>
          <a:p>
            <a:r>
              <a:rPr lang="he-IL" sz="1400" dirty="0"/>
              <a:t>לאחר 6 חודשים</a:t>
            </a:r>
          </a:p>
        </p:txBody>
      </p:sp>
    </p:spTree>
    <p:extLst>
      <p:ext uri="{BB962C8B-B14F-4D97-AF65-F5344CB8AC3E}">
        <p14:creationId xmlns:p14="http://schemas.microsoft.com/office/powerpoint/2010/main" val="272824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71414"/>
            <a:ext cx="7239000" cy="1143000"/>
          </a:xfrm>
        </p:spPr>
        <p:txBody>
          <a:bodyPr/>
          <a:lstStyle/>
          <a:p>
            <a:pPr algn="ctr"/>
            <a:r>
              <a:rPr lang="he-IL" b="1" i="1" dirty="0">
                <a:cs typeface="+mn-cs"/>
              </a:rPr>
              <a:t>מערכת החיסון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he-IL" sz="2400" dirty="0"/>
          </a:p>
          <a:p>
            <a:r>
              <a:rPr lang="he-IL" sz="2000" dirty="0"/>
              <a:t>מכלול מורכב של איברים ,תאים מולקולות שהתפתחו לצורך הגנה על הגוף מפני פלישה של מיקרואורגניזמים  פתוגנים כגון חיידקים ,וירוסים, פטריות וטפילים שונים  וכן מפני התפתחות סרטן </a:t>
            </a:r>
          </a:p>
          <a:p>
            <a:pPr>
              <a:buNone/>
            </a:pPr>
            <a:endParaRPr lang="he-IL" sz="2000" dirty="0"/>
          </a:p>
          <a:p>
            <a:endParaRPr lang="he-IL" sz="2000" dirty="0"/>
          </a:p>
          <a:p>
            <a:r>
              <a:rPr lang="he-IL" sz="2000" dirty="0"/>
              <a:t>מערכת החיסון מוגדרת לעיתים כ" חוש השישי"</a:t>
            </a:r>
          </a:p>
          <a:p>
            <a:endParaRPr lang="he-IL" sz="2400" dirty="0"/>
          </a:p>
          <a:p>
            <a:pPr>
              <a:buNone/>
            </a:pPr>
            <a:endParaRPr lang="he-IL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3"/>
          <p:cNvSpPr/>
          <p:nvPr/>
        </p:nvSpPr>
        <p:spPr>
          <a:xfrm>
            <a:off x="285720" y="3643314"/>
            <a:ext cx="7715304" cy="864666"/>
          </a:xfrm>
          <a:prstGeom prst="rightArrow">
            <a:avLst>
              <a:gd name="adj1" fmla="val 50000"/>
              <a:gd name="adj2" fmla="val 7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714612" y="3929066"/>
            <a:ext cx="165618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</a:rPr>
              <a:t>טיפול </a:t>
            </a:r>
            <a:r>
              <a:rPr lang="he-IL" sz="1200" b="1" dirty="0" err="1">
                <a:solidFill>
                  <a:schemeClr val="bg1"/>
                </a:solidFill>
              </a:rPr>
              <a:t>אימונוסופרסיבי</a:t>
            </a:r>
            <a:r>
              <a:rPr lang="he-IL" sz="12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מחבר חץ ישר 7"/>
          <p:cNvCxnSpPr/>
          <p:nvPr/>
        </p:nvCxnSpPr>
        <p:spPr>
          <a:xfrm>
            <a:off x="1715925" y="3004315"/>
            <a:ext cx="0" cy="793779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36" y="3004315"/>
            <a:ext cx="3349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מחבר ישר 12"/>
          <p:cNvCxnSpPr/>
          <p:nvPr/>
        </p:nvCxnSpPr>
        <p:spPr>
          <a:xfrm>
            <a:off x="1715925" y="3798094"/>
            <a:ext cx="1055875" cy="4616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V="1">
            <a:off x="1715925" y="3798094"/>
            <a:ext cx="1055875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1715925" y="3798094"/>
            <a:ext cx="0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V="1">
            <a:off x="4427984" y="3798094"/>
            <a:ext cx="2754934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4427984" y="3798094"/>
            <a:ext cx="2754934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7182917" y="3798094"/>
            <a:ext cx="1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סוגר מסולסל שמאלי 25"/>
          <p:cNvSpPr/>
          <p:nvPr/>
        </p:nvSpPr>
        <p:spPr>
          <a:xfrm rot="5400000">
            <a:off x="2078986" y="3049325"/>
            <a:ext cx="329752" cy="1023040"/>
          </a:xfrm>
          <a:prstGeom prst="leftBrace">
            <a:avLst>
              <a:gd name="adj1" fmla="val 5904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0759"/>
            <a:ext cx="27549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71604" y="307181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 </a:t>
            </a:r>
            <a:r>
              <a:rPr lang="he-IL" dirty="0"/>
              <a:t>4 שבועות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9325" y="3068960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/>
              <a:t> 3-6חודשים</a:t>
            </a:r>
          </a:p>
        </p:txBody>
      </p:sp>
      <p:cxnSp>
        <p:nvCxnSpPr>
          <p:cNvPr id="8192" name="מחבר ישר 8191"/>
          <p:cNvCxnSpPr/>
          <p:nvPr/>
        </p:nvCxnSpPr>
        <p:spPr>
          <a:xfrm rot="5400000">
            <a:off x="3511216" y="4348435"/>
            <a:ext cx="177353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1714480" y="3857628"/>
            <a:ext cx="1039457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427983" y="3805893"/>
            <a:ext cx="2754933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/>
          <p:cNvCxnSpPr/>
          <p:nvPr/>
        </p:nvCxnSpPr>
        <p:spPr>
          <a:xfrm>
            <a:off x="5857884" y="2928934"/>
            <a:ext cx="2" cy="80077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3108" y="4500570"/>
            <a:ext cx="2500330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כולל טיפול בסטרואידים במינון שעולה של 20 מ"ג ליום למשך יותר משבועיים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7224" y="2357430"/>
            <a:ext cx="1694695" cy="369332"/>
          </a:xfrm>
          <a:prstGeom prst="rect">
            <a:avLst/>
          </a:prstGeom>
          <a:noFill/>
          <a:ln w="12700">
            <a:solidFill>
              <a:srgbClr val="CC0099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חיסון חי מוחלש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5074" y="2357430"/>
            <a:ext cx="1694695" cy="369332"/>
          </a:xfrm>
          <a:prstGeom prst="rect">
            <a:avLst/>
          </a:prstGeom>
          <a:noFill/>
          <a:ln w="12700">
            <a:solidFill>
              <a:srgbClr val="CC0099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חיסון חי מוחלש </a:t>
            </a:r>
          </a:p>
        </p:txBody>
      </p:sp>
      <p:sp>
        <p:nvSpPr>
          <p:cNvPr id="37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i="1" dirty="0" err="1"/>
              <a:t>ממאירויות</a:t>
            </a:r>
            <a:r>
              <a:rPr lang="he-IL" sz="4000" i="1" dirty="0"/>
              <a:t> המטולוגיות/אונקולוגיות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08636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e-IL" sz="3200" i="1" dirty="0">
                <a:cs typeface="+mn-cs"/>
              </a:rPr>
              <a:t>הפרעות בפעילות הטחול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הפרעה אנטומית או תפקודית</a:t>
            </a:r>
          </a:p>
          <a:p>
            <a:r>
              <a:rPr lang="he-IL" sz="2400" dirty="0"/>
              <a:t>העדר טחול –כריתת טחול או </a:t>
            </a:r>
            <a:r>
              <a:rPr lang="en-US" sz="2400" dirty="0"/>
              <a:t>congenital </a:t>
            </a:r>
            <a:r>
              <a:rPr lang="en-US" sz="2400" dirty="0" err="1"/>
              <a:t>asplenia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he-IL" sz="2400" dirty="0"/>
              <a:t>הפרעה תפקודית –אנמיה חרמשית </a:t>
            </a:r>
          </a:p>
          <a:p>
            <a:endParaRPr lang="he-IL" sz="2400" dirty="0"/>
          </a:p>
          <a:p>
            <a:endParaRPr lang="he-IL" sz="2400" dirty="0"/>
          </a:p>
          <a:p>
            <a:r>
              <a:rPr lang="he-IL" sz="2400" dirty="0"/>
              <a:t>חיסוני שגרה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400" b="1" dirty="0"/>
              <a:t>חיסון כנגד </a:t>
            </a:r>
            <a:r>
              <a:rPr lang="he-IL" sz="2400" b="1" dirty="0" err="1"/>
              <a:t>פנימוקוק</a:t>
            </a:r>
            <a:r>
              <a:rPr lang="he-IL" sz="2400" b="1" dirty="0"/>
              <a:t>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dirty="0" err="1"/>
              <a:t>סד</a:t>
            </a:r>
            <a:r>
              <a:rPr lang="he-IL" sz="2400" dirty="0"/>
              <a:t>רת </a:t>
            </a:r>
            <a:r>
              <a:rPr lang="he-IL" sz="2400" dirty="0" err="1"/>
              <a:t>פרבנר</a:t>
            </a:r>
            <a:r>
              <a:rPr lang="he-IL" sz="2400" dirty="0"/>
              <a:t>+ </a:t>
            </a:r>
            <a:r>
              <a:rPr lang="he-IL" sz="2400" dirty="0" err="1"/>
              <a:t>פניאומווקס</a:t>
            </a:r>
            <a:endParaRPr lang="he-IL" sz="2400" dirty="0"/>
          </a:p>
          <a:p>
            <a:pPr marL="514350" indent="-514350">
              <a:buFont typeface="+mj-lt"/>
              <a:buAutoNum type="arabicPeriod"/>
            </a:pPr>
            <a:r>
              <a:rPr lang="he-IL" sz="2400" b="1" dirty="0"/>
              <a:t>חיסון כנגד </a:t>
            </a:r>
            <a:r>
              <a:rPr lang="he-IL" sz="2400" b="1" dirty="0" err="1"/>
              <a:t>המופילוס</a:t>
            </a:r>
            <a:r>
              <a:rPr lang="he-IL" sz="2400" b="1" dirty="0"/>
              <a:t> </a:t>
            </a:r>
            <a:r>
              <a:rPr lang="he-IL" sz="2400" b="1" dirty="0" err="1"/>
              <a:t>אינפלואנזה</a:t>
            </a:r>
            <a:r>
              <a:rPr lang="he-IL" sz="2400" b="1" dirty="0"/>
              <a:t>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/>
              <a:t>Act-</a:t>
            </a:r>
            <a:r>
              <a:rPr lang="en-US" sz="2400" dirty="0" err="1"/>
              <a:t>Hib</a:t>
            </a:r>
            <a:r>
              <a:rPr lang="he-IL" sz="2400" dirty="0"/>
              <a:t> מנה בודדת חד פעמית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2400" b="1" dirty="0"/>
              <a:t>חיסון כנגד </a:t>
            </a:r>
            <a:r>
              <a:rPr lang="he-IL" sz="2400" b="1" dirty="0" err="1"/>
              <a:t>מנינגוקוק</a:t>
            </a:r>
            <a:endParaRPr lang="he-IL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i="1" dirty="0"/>
              <a:t>הפרעות בפעילות הטחול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e-IL" b="1" dirty="0"/>
              <a:t>א. </a:t>
            </a:r>
            <a:r>
              <a:rPr lang="he-IL" b="1" u="sng" dirty="0"/>
              <a:t>חיסונים </a:t>
            </a:r>
            <a:r>
              <a:rPr lang="he-IL" b="1" u="sng" dirty="0" err="1"/>
              <a:t>מצומדים</a:t>
            </a:r>
            <a:r>
              <a:rPr lang="he-IL" b="1" u="sng" dirty="0"/>
              <a:t> נגד </a:t>
            </a:r>
            <a:r>
              <a:rPr lang="he-IL" b="1" u="sng" dirty="0" err="1"/>
              <a:t>מנינגוקוק</a:t>
            </a:r>
            <a:r>
              <a:rPr lang="he-IL" b="1" u="sng" dirty="0"/>
              <a:t> זנים  </a:t>
            </a:r>
            <a:r>
              <a:rPr lang="en-US" b="1" u="sng" dirty="0"/>
              <a:t>ACWY</a:t>
            </a:r>
            <a:br>
              <a:rPr lang="en-US" b="1" u="sng" dirty="0">
                <a:solidFill>
                  <a:srgbClr val="C00000"/>
                </a:solidFill>
              </a:rPr>
            </a:br>
            <a:br>
              <a:rPr lang="en-US" b="1" u="sng" dirty="0"/>
            </a:br>
            <a:r>
              <a:rPr lang="en-US" dirty="0"/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Menctra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  </a:t>
            </a:r>
            <a:r>
              <a:rPr lang="he-IL" dirty="0"/>
              <a:t>–</a:t>
            </a:r>
            <a:r>
              <a:rPr lang="he-IL" dirty="0" err="1"/>
              <a:t> רק</a:t>
            </a:r>
            <a:r>
              <a:rPr lang="he-IL" dirty="0"/>
              <a:t> עד גיל 55 (צריך 29 ג מוסדי </a:t>
            </a:r>
            <a:r>
              <a:rPr lang="he-IL" dirty="0" err="1"/>
              <a:t>ל&gt;55</a:t>
            </a:r>
            <a:r>
              <a:rPr lang="he-IL" dirty="0"/>
              <a:t>)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he-IL" dirty="0"/>
              <a:t>לא לתת יחד עם </a:t>
            </a:r>
            <a:r>
              <a:rPr lang="he-IL" dirty="0" err="1"/>
              <a:t>פרבנר</a:t>
            </a:r>
            <a:r>
              <a:rPr lang="he-IL" dirty="0"/>
              <a:t>, רק 4 שבועות אחריו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או</a:t>
            </a:r>
            <a:br>
              <a:rPr lang="en-US" dirty="0"/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Nimerix</a:t>
            </a:r>
            <a:r>
              <a:rPr lang="en-US" dirty="0"/>
              <a:t>   </a:t>
            </a:r>
            <a:br>
              <a:rPr lang="en-US" dirty="0"/>
            </a:br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C00000"/>
                </a:solidFill>
              </a:rPr>
              <a:t>       </a:t>
            </a:r>
            <a:r>
              <a:rPr lang="he-IL" dirty="0"/>
              <a:t>לשני </a:t>
            </a:r>
            <a:r>
              <a:rPr lang="he-IL" dirty="0" err="1"/>
              <a:t>הנל</a:t>
            </a:r>
            <a:r>
              <a:rPr lang="he-IL" dirty="0"/>
              <a:t>  - שתי מנות חיסון ברווח של 8 שבועות, ומנת דחף מדי 5 שנים</a:t>
            </a:r>
            <a:r>
              <a:rPr lang="he-IL" b="1" dirty="0">
                <a:solidFill>
                  <a:srgbClr val="C00000"/>
                </a:solidFill>
              </a:rPr>
              <a:t>.</a:t>
            </a:r>
            <a:br>
              <a:rPr lang="he-IL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he-IL" b="1" dirty="0"/>
              <a:t>יחד עם :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</a:t>
            </a:r>
            <a:r>
              <a:rPr lang="he-IL" b="1" u="sng" dirty="0"/>
              <a:t>ב. חיסון </a:t>
            </a:r>
            <a:r>
              <a:rPr lang="he-IL" b="1" u="sng" dirty="0" err="1"/>
              <a:t>רקומביננטי</a:t>
            </a:r>
            <a:r>
              <a:rPr lang="he-IL" b="1" u="sng" dirty="0"/>
              <a:t> נגד </a:t>
            </a:r>
            <a:r>
              <a:rPr lang="he-IL" b="1" u="sng" dirty="0" err="1"/>
              <a:t>מנינגוקוק</a:t>
            </a:r>
            <a:r>
              <a:rPr lang="he-IL" b="1" u="sng" dirty="0"/>
              <a:t> זן </a:t>
            </a:r>
            <a:r>
              <a:rPr lang="en-US" b="1" u="sng" dirty="0"/>
              <a:t>B</a:t>
            </a:r>
            <a:r>
              <a:rPr lang="he-IL" b="1" u="sng" dirty="0"/>
              <a:t>- </a:t>
            </a:r>
            <a:r>
              <a:rPr lang="he-IL" dirty="0"/>
              <a:t>שתי זריקות במרווח 4-8 שבועות</a:t>
            </a:r>
            <a:br>
              <a:rPr lang="en-US" dirty="0"/>
            </a:br>
            <a:endParaRPr lang="he-IL" dirty="0"/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Bexero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e-IL" dirty="0"/>
              <a:t>קיים בכל הקופות (פרט ללאומית. )בתשלום. כ-420  ₪</a:t>
            </a:r>
            <a:r>
              <a:rPr lang="he-IL" dirty="0" err="1"/>
              <a:t>- ז</a:t>
            </a:r>
            <a:r>
              <a:rPr lang="he-IL" dirty="0"/>
              <a:t>ה מחיר מלא</a:t>
            </a:r>
            <a:r>
              <a:rPr lang="he-IL" dirty="0">
                <a:solidFill>
                  <a:srgbClr val="00B050"/>
                </a:solidFill>
              </a:rPr>
              <a:t>.</a:t>
            </a:r>
            <a:r>
              <a:rPr lang="he-IL" dirty="0"/>
              <a:t>(עלות מוזלת עם ביטוחים מושלמים</a:t>
            </a:r>
            <a:r>
              <a:rPr lang="en-US" dirty="0"/>
              <a:t>(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he-IL" b="1" u="sng" dirty="0"/>
              <a:t>תזמון </a:t>
            </a:r>
            <a:r>
              <a:rPr lang="he-IL" dirty="0"/>
              <a:t>- ניתן לתת את כל החיסונים בו ביום- ( הסתייגות- </a:t>
            </a:r>
            <a:r>
              <a:rPr lang="he-IL" dirty="0" err="1"/>
              <a:t>מנקטרה</a:t>
            </a:r>
            <a:r>
              <a:rPr lang="he-IL" dirty="0"/>
              <a:t> )</a:t>
            </a:r>
            <a:br>
              <a:rPr lang="en-US" dirty="0"/>
            </a:br>
            <a:r>
              <a:rPr lang="he-IL" dirty="0"/>
              <a:t>                                        אם לא ניתנו יחד- אין צורך </a:t>
            </a:r>
            <a:r>
              <a:rPr lang="he-IL" dirty="0" err="1"/>
              <a:t>במירווח</a:t>
            </a:r>
            <a:r>
              <a:rPr lang="he-IL" dirty="0"/>
              <a:t> מיוחד. </a:t>
            </a:r>
          </a:p>
          <a:p>
            <a:endParaRPr lang="he-IL" dirty="0"/>
          </a:p>
          <a:p>
            <a:endParaRPr lang="he-I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6858048" cy="642934"/>
          </a:xfrm>
        </p:spPr>
        <p:txBody>
          <a:bodyPr>
            <a:normAutofit/>
          </a:bodyPr>
          <a:lstStyle/>
          <a:p>
            <a:pPr algn="ctr"/>
            <a:r>
              <a:rPr lang="he-IL" sz="3600" i="1" dirty="0"/>
              <a:t>טיפול בסטרואידים 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520440" cy="4911741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e-IL" sz="2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מדוכאי חיסון 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ניתן לתת את כל התרכיבים המומתים 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להימנע ממתן תרכיבים חיים –מוחלשים 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לשקול מתן תרכיבים אלה -3 חודשים לאחר הפסקת הטיפול בתנאי שיש הפוגה במחלת הרקע  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4178808" y="1214422"/>
            <a:ext cx="3520440" cy="4911741"/>
          </a:xfrm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e-IL" sz="2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    חיסוניות תקינה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ניתן לתת את כל התרכיבים המומתים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ניתן לתת את התרכיבים החיים-מוחלשים במצבים הבאים :</a:t>
            </a:r>
          </a:p>
          <a:p>
            <a:pPr>
              <a:buFont typeface="Wingdings" pitchFamily="2" charset="2"/>
              <a:buChar char="§"/>
            </a:pPr>
            <a:r>
              <a:rPr lang="he-IL" sz="2100" dirty="0"/>
              <a:t>טיפול מקומי-שאיפה ,עור,עיניים ,פרקים</a:t>
            </a:r>
          </a:p>
          <a:p>
            <a:pPr>
              <a:buFont typeface="Wingdings" pitchFamily="2" charset="2"/>
              <a:buChar char="§"/>
            </a:pPr>
            <a:r>
              <a:rPr lang="he-IL" sz="2100" dirty="0"/>
              <a:t>טיפול במינון </a:t>
            </a:r>
            <a:r>
              <a:rPr lang="he-IL" sz="2100" dirty="0" err="1"/>
              <a:t>פיזיולגי</a:t>
            </a:r>
            <a:r>
              <a:rPr lang="he-IL" sz="2100" dirty="0"/>
              <a:t> אחזקה</a:t>
            </a:r>
          </a:p>
          <a:p>
            <a:pPr>
              <a:buFont typeface="Wingdings" pitchFamily="2" charset="2"/>
              <a:buChar char="§"/>
            </a:pPr>
            <a:r>
              <a:rPr lang="he-IL" sz="2100" dirty="0"/>
              <a:t>טיפול יומי או לסירוגין במינונים נמוכים –בינוניים של תכשיר קצר טווח ( </a:t>
            </a:r>
            <a:r>
              <a:rPr lang="he-IL" sz="2100" dirty="0" err="1"/>
              <a:t>פרדניזון</a:t>
            </a:r>
            <a:r>
              <a:rPr lang="he-IL" sz="2100" dirty="0"/>
              <a:t> מתחת ל-20 מ"ג ליום )</a:t>
            </a:r>
            <a:endParaRPr lang="he-IL" sz="24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he-IL" sz="2000" b="1" dirty="0">
                <a:solidFill>
                  <a:srgbClr val="002060"/>
                </a:solidFill>
              </a:rPr>
              <a:t>לדחות את מתן החיסונים החיים –מוחלשים חודש לאחר סיום הטיפול כשטיפול </a:t>
            </a:r>
            <a:r>
              <a:rPr lang="he-IL" sz="2000" b="1" dirty="0" err="1">
                <a:solidFill>
                  <a:srgbClr val="002060"/>
                </a:solidFill>
              </a:rPr>
              <a:t>בפרדניזון</a:t>
            </a:r>
            <a:r>
              <a:rPr lang="he-IL" sz="2000" b="1" dirty="0">
                <a:solidFill>
                  <a:srgbClr val="002060"/>
                </a:solidFill>
              </a:rPr>
              <a:t> מעל 20 מ"ג ליום לשבועיים ויותר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i="1" dirty="0">
                <a:cs typeface="+mn-cs"/>
              </a:rPr>
              <a:t>השתלת מח עצם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158" y="2000240"/>
            <a:ext cx="7186634" cy="1819584"/>
          </a:xfrm>
          <a:ln w="38100">
            <a:solidFill>
              <a:srgbClr val="CC0099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2400" dirty="0"/>
              <a:t> מטופלים שעברו השתלת מח עצם מכל סוג נחשבים </a:t>
            </a:r>
            <a:r>
              <a:rPr lang="en-US" sz="2400" dirty="0"/>
              <a:t> </a:t>
            </a:r>
            <a:r>
              <a:rPr lang="he-IL" sz="2400" dirty="0"/>
              <a:t>כלא-מחוסנים ,ולכן יש לחסן מחדש בלי להתחשב בחיסונים שקיבלו בעבר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500702"/>
            <a:ext cx="261726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62388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822944"/>
          </a:xfrm>
        </p:spPr>
        <p:txBody>
          <a:bodyPr>
            <a:normAutofit/>
          </a:bodyPr>
          <a:lstStyle/>
          <a:p>
            <a:pPr algn="ctr"/>
            <a:r>
              <a:rPr lang="he-IL" sz="4400" i="1" dirty="0"/>
              <a:t>מושתלי מח עצם (מכל סוג)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3 חדשים אחרי ההשתלה- </a:t>
            </a:r>
            <a:r>
              <a:rPr lang="en-US" sz="2400" dirty="0" err="1"/>
              <a:t>Prevenar</a:t>
            </a:r>
            <a:r>
              <a:rPr lang="en-US" sz="2400" dirty="0"/>
              <a:t> 13</a:t>
            </a:r>
            <a:endParaRPr lang="he-IL" sz="2400" dirty="0"/>
          </a:p>
          <a:p>
            <a:r>
              <a:rPr lang="he-IL" sz="2400" dirty="0"/>
              <a:t>4 חודשים אחרי ההשתלה- </a:t>
            </a:r>
            <a:r>
              <a:rPr lang="en-US" sz="2400" dirty="0" err="1"/>
              <a:t>Prevenar</a:t>
            </a:r>
            <a:r>
              <a:rPr lang="en-US" sz="2400" dirty="0"/>
              <a:t> 13</a:t>
            </a:r>
            <a:endParaRPr lang="he-IL" sz="2400" dirty="0"/>
          </a:p>
          <a:p>
            <a:r>
              <a:rPr lang="he-IL" sz="2400" dirty="0"/>
              <a:t>5 חודשים אחרי ההשתלה -</a:t>
            </a:r>
            <a:r>
              <a:rPr lang="en-US" sz="2400" dirty="0"/>
              <a:t> </a:t>
            </a:r>
            <a:r>
              <a:rPr lang="en-US" sz="2400" dirty="0" err="1"/>
              <a:t>Prevenar</a:t>
            </a:r>
            <a:r>
              <a:rPr lang="en-US" sz="2400" dirty="0"/>
              <a:t> 13</a:t>
            </a:r>
            <a:endParaRPr lang="he-IL" sz="2400" dirty="0"/>
          </a:p>
          <a:p>
            <a:pPr>
              <a:buNone/>
            </a:pPr>
            <a:endParaRPr lang="he-IL" sz="2400" dirty="0"/>
          </a:p>
          <a:p>
            <a:r>
              <a:rPr lang="he-IL" sz="2400" dirty="0"/>
              <a:t>לדאוג ש-6 חודשים אחרי ההשתלה להגיע ללשכת הבריאות האזורית ושם להשלים את כל שאר החיסונים  , ללא תשלום.(תאריך ההשתלה ואם יש </a:t>
            </a:r>
            <a:r>
              <a:rPr lang="en-US" sz="2400" dirty="0"/>
              <a:t>GVHD</a:t>
            </a:r>
            <a:r>
              <a:rPr lang="he-IL" sz="2400" dirty="0"/>
              <a:t>)</a:t>
            </a:r>
          </a:p>
          <a:p>
            <a:endParaRPr lang="he-IL" sz="2400" dirty="0"/>
          </a:p>
          <a:p>
            <a:r>
              <a:rPr lang="he-IL" sz="2400" dirty="0"/>
              <a:t>חיסון שפעת- אם בעונה- אפשר לתת 4 חודשים אחרי ההשתלה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903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500857" cy="552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i="1" dirty="0"/>
              <a:t>חיסון להרפס </a:t>
            </a:r>
            <a:r>
              <a:rPr lang="he-IL" i="1" dirty="0" err="1"/>
              <a:t>זוסטר</a:t>
            </a:r>
            <a:r>
              <a:rPr lang="he-IL" i="1" dirty="0"/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ZOSTAVAX</a:t>
            </a:r>
            <a:r>
              <a:rPr lang="he-IL" sz="2000" dirty="0"/>
              <a:t>מכיל זן חי –מוחלש של </a:t>
            </a:r>
            <a:r>
              <a:rPr lang="en-US" sz="2000" dirty="0"/>
              <a:t>VZV </a:t>
            </a:r>
            <a:r>
              <a:rPr lang="he-IL" sz="2000" dirty="0"/>
              <a:t>למניעת הרפס </a:t>
            </a:r>
            <a:r>
              <a:rPr lang="he-IL" sz="2000" dirty="0" err="1"/>
              <a:t>זוסטר</a:t>
            </a:r>
            <a:r>
              <a:rPr lang="he-IL" sz="2000" dirty="0"/>
              <a:t>  לבני </a:t>
            </a:r>
            <a:r>
              <a:rPr lang="en-US" sz="2000" dirty="0"/>
              <a:t>50</a:t>
            </a:r>
            <a:r>
              <a:rPr lang="he-IL" sz="2000" dirty="0"/>
              <a:t> ומעלה במנה אחת </a:t>
            </a:r>
          </a:p>
          <a:p>
            <a:r>
              <a:rPr lang="he-IL" sz="2000" dirty="0"/>
              <a:t>בישראל מומלץ לשימוש החל מגיל 60 אך אפשר לחסן גם את בני ה-50-59 </a:t>
            </a:r>
          </a:p>
          <a:p>
            <a:r>
              <a:rPr lang="he-IL" sz="2000" dirty="0"/>
              <a:t>החיסון מומלץ גם למי שלקו בהרפס </a:t>
            </a:r>
            <a:r>
              <a:rPr lang="he-IL" sz="2000" dirty="0" err="1"/>
              <a:t>זוסטר</a:t>
            </a:r>
            <a:r>
              <a:rPr lang="he-IL" sz="2000" dirty="0"/>
              <a:t> , מכיוון שמחלה זו עלולה לחזור </a:t>
            </a:r>
          </a:p>
          <a:p>
            <a:r>
              <a:rPr lang="he-IL" sz="2000" dirty="0"/>
              <a:t>החיסון אינו מיועד לטיפול בהרפס </a:t>
            </a:r>
            <a:r>
              <a:rPr lang="he-IL" sz="2000" dirty="0" err="1"/>
              <a:t>זוסטר</a:t>
            </a:r>
            <a:r>
              <a:rPr lang="he-IL" sz="2000" dirty="0"/>
              <a:t> או ב-</a:t>
            </a:r>
            <a:r>
              <a:rPr lang="en-US" sz="2000" dirty="0"/>
              <a:t>PHN</a:t>
            </a:r>
          </a:p>
          <a:p>
            <a:r>
              <a:rPr lang="en-US" sz="2000" dirty="0"/>
              <a:t> </a:t>
            </a:r>
            <a:r>
              <a:rPr lang="he-IL" sz="2000" dirty="0"/>
              <a:t>החיסון אינו מיועד למניעה של זיהום ראשוני בנגיף אבעבועות רוח </a:t>
            </a:r>
          </a:p>
          <a:p>
            <a:r>
              <a:rPr lang="he-IL" sz="2000" dirty="0"/>
              <a:t>החיסון יעיל לתקופה של 5 שנים לפחות </a:t>
            </a:r>
            <a:endParaRPr lang="en-US" sz="2000" dirty="0"/>
          </a:p>
          <a:p>
            <a:r>
              <a:rPr lang="he-IL" sz="2000" dirty="0"/>
              <a:t>לא ניתן לתת במצבים של דיכוי חיסוני מכיוון שעלול לגרום למחלה מפושטת במטופל הסובל מדיכוי במערכת החיסון ראשוני או נרכש </a:t>
            </a:r>
          </a:p>
          <a:p>
            <a:r>
              <a:rPr lang="en-US" sz="2000" dirty="0"/>
              <a:t>SHINGRIX  </a:t>
            </a:r>
            <a:r>
              <a:rPr lang="he-IL" sz="2000" dirty="0"/>
              <a:t>-תרכיב מומת </a:t>
            </a:r>
            <a:endParaRPr lang="en-US" sz="2000" dirty="0"/>
          </a:p>
          <a:p>
            <a:pPr>
              <a:buNone/>
            </a:pPr>
            <a:endParaRPr lang="he-IL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 </a:t>
            </a:r>
            <a:r>
              <a:rPr lang="he-I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בני בית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4282" y="1714488"/>
            <a:ext cx="7963818" cy="45481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e-IL" u="sng" dirty="0"/>
              <a:t>מה מותר?</a:t>
            </a:r>
          </a:p>
          <a:p>
            <a:r>
              <a:rPr lang="he-IL" dirty="0" err="1"/>
              <a:t>הכל</a:t>
            </a:r>
            <a:r>
              <a:rPr lang="he-IL" dirty="0"/>
              <a:t>- פרט לפוליו בטיפות </a:t>
            </a:r>
            <a:r>
              <a:rPr lang="en-US" dirty="0"/>
              <a:t>)</a:t>
            </a:r>
            <a:r>
              <a:rPr lang="he-IL" dirty="0"/>
              <a:t>תרכיב חי-מוחלש)</a:t>
            </a:r>
            <a:br>
              <a:rPr lang="en-US" dirty="0"/>
            </a:br>
            <a:r>
              <a:rPr lang="he-IL" dirty="0"/>
              <a:t>       ותרסיס כנגד שפעת</a:t>
            </a:r>
            <a:br>
              <a:rPr lang="en-US" dirty="0"/>
            </a:br>
            <a:br>
              <a:rPr lang="en-US" dirty="0"/>
            </a:br>
            <a:r>
              <a:rPr lang="he-IL" sz="1800" dirty="0"/>
              <a:t>מותרים גם חיסונים חיים: </a:t>
            </a:r>
            <a:r>
              <a:rPr lang="en-US" sz="1800" dirty="0"/>
              <a:t> MMR , Rota, Varicella, Zoster, YF</a:t>
            </a:r>
            <a:endParaRPr lang="he-IL" sz="1800" dirty="0"/>
          </a:p>
          <a:p>
            <a:endParaRPr lang="he-IL" dirty="0"/>
          </a:p>
          <a:p>
            <a:pPr>
              <a:buNone/>
            </a:pPr>
            <a:r>
              <a:rPr lang="he-IL" u="sng" dirty="0"/>
              <a:t>מה צריך? </a:t>
            </a:r>
            <a:endParaRPr lang="en-US" u="sng" dirty="0"/>
          </a:p>
          <a:p>
            <a:endParaRPr lang="he-IL" u="sng" dirty="0"/>
          </a:p>
          <a:p>
            <a:r>
              <a:rPr lang="he-IL" dirty="0"/>
              <a:t>חיסוני השגרה על פי גיל:</a:t>
            </a:r>
            <a:br>
              <a:rPr lang="en-US" dirty="0"/>
            </a:br>
            <a:r>
              <a:rPr lang="he-IL" dirty="0"/>
              <a:t>( </a:t>
            </a:r>
            <a:r>
              <a:rPr lang="en-US" dirty="0"/>
              <a:t>Influenza, Varicella, MMR</a:t>
            </a:r>
            <a:r>
              <a:rPr lang="he-IL" dirty="0"/>
              <a:t> )</a:t>
            </a:r>
            <a:endParaRPr lang="en-US" dirty="0"/>
          </a:p>
          <a:p>
            <a:r>
              <a:rPr lang="he-IL" dirty="0"/>
              <a:t>חיסון לפוליו צריך להיות תרכיב מומת </a:t>
            </a:r>
            <a:r>
              <a:rPr lang="en-US" dirty="0"/>
              <a:t>IPV)</a:t>
            </a:r>
            <a:r>
              <a:rPr lang="he-IL" dirty="0"/>
              <a:t>)</a:t>
            </a:r>
          </a:p>
          <a:p>
            <a:endParaRPr lang="he-IL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   </a:t>
            </a:r>
            <a:r>
              <a:rPr lang="he-IL" dirty="0"/>
              <a:t>בהופעת פריחה במתחסן ל-</a:t>
            </a:r>
            <a:r>
              <a:rPr lang="en-US" dirty="0"/>
              <a:t> Varicella</a:t>
            </a:r>
            <a:r>
              <a:rPr lang="he-IL" dirty="0"/>
              <a:t>- יש להימנע ממגע עם הנגעים. </a:t>
            </a:r>
          </a:p>
          <a:p>
            <a:r>
              <a:rPr lang="he-IL" dirty="0"/>
              <a:t>    במידה ובן בית קיבל פוליו </a:t>
            </a:r>
            <a:r>
              <a:rPr lang="he-IL" dirty="0" err="1"/>
              <a:t>פומי</a:t>
            </a:r>
            <a:r>
              <a:rPr lang="he-IL" dirty="0"/>
              <a:t> (טיפות) יש </a:t>
            </a:r>
            <a:r>
              <a:rPr lang="he-IL" dirty="0" err="1"/>
              <a:t>להמנע</a:t>
            </a:r>
            <a:r>
              <a:rPr lang="he-IL" dirty="0"/>
              <a:t> ממגע במשך 4-6 שבועות</a:t>
            </a:r>
          </a:p>
          <a:p>
            <a:pPr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13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140180" cy="49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5969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86322"/>
            <a:ext cx="2928958" cy="98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142984"/>
            <a:ext cx="1190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214950"/>
            <a:ext cx="1276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0100" y="2500306"/>
            <a:ext cx="6255488" cy="1362075"/>
          </a:xfrm>
        </p:spPr>
        <p:txBody>
          <a:bodyPr/>
          <a:lstStyle/>
          <a:p>
            <a:r>
              <a:rPr lang="he-IL" dirty="0"/>
              <a:t>תודה רבה על ההקשבה </a:t>
            </a:r>
            <a:br>
              <a:rPr lang="he-IL" dirty="0"/>
            </a:b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5786478" cy="642942"/>
          </a:xfrm>
        </p:spPr>
        <p:txBody>
          <a:bodyPr>
            <a:noAutofit/>
          </a:bodyPr>
          <a:lstStyle/>
          <a:p>
            <a:pPr algn="ctr"/>
            <a:r>
              <a:rPr lang="he-IL" sz="5400" i="1" dirty="0"/>
              <a:t>מערכת החיסון </a:t>
            </a:r>
            <a:endParaRPr lang="he-IL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928934"/>
            <a:ext cx="2714644" cy="1815882"/>
          </a:xfrm>
          <a:prstGeom prst="rect">
            <a:avLst/>
          </a:prstGeom>
          <a:noFill/>
          <a:ln w="19050">
            <a:solidFill>
              <a:srgbClr val="CC009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מערכת החיסון המולדת </a:t>
            </a:r>
            <a:br>
              <a:rPr lang="he-IL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en-US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Innate Immunity</a:t>
            </a:r>
            <a:endParaRPr lang="he-IL" sz="28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2928934"/>
            <a:ext cx="3000396" cy="1815882"/>
          </a:xfrm>
          <a:prstGeom prst="rect">
            <a:avLst/>
          </a:prstGeom>
          <a:noFill/>
          <a:ln w="19050">
            <a:solidFill>
              <a:srgbClr val="CC009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מערכת החיסון הנרכשת</a:t>
            </a:r>
            <a:br>
              <a:rPr lang="en-US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en-US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Adaptive Immunity</a:t>
            </a:r>
            <a:r>
              <a:rPr lang="he-IL" sz="2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e-IL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מערכת החיסון המולדת </a:t>
            </a:r>
            <a:br>
              <a:rPr lang="he-IL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Innate Immunity</a:t>
            </a:r>
            <a:endParaRPr lang="he-I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000" dirty="0"/>
          </a:p>
          <a:p>
            <a:r>
              <a:rPr lang="he-IL" sz="2000" dirty="0"/>
              <a:t>קיימת מהלידה</a:t>
            </a:r>
          </a:p>
          <a:p>
            <a:r>
              <a:rPr lang="he-IL" sz="2000" dirty="0"/>
              <a:t>בלתי ספציפית </a:t>
            </a:r>
          </a:p>
          <a:p>
            <a:r>
              <a:rPr lang="he-IL" sz="2000" dirty="0"/>
              <a:t>פועלת מהר </a:t>
            </a:r>
          </a:p>
          <a:p>
            <a:r>
              <a:rPr lang="he-IL" sz="2000" dirty="0"/>
              <a:t>חסרת זיכרון </a:t>
            </a:r>
          </a:p>
          <a:p>
            <a:r>
              <a:rPr lang="he-IL" sz="2000" dirty="0"/>
              <a:t>מחסומים אנטומים</a:t>
            </a:r>
          </a:p>
          <a:p>
            <a:r>
              <a:rPr lang="he-IL" sz="2000" dirty="0"/>
              <a:t>ליזוזומים</a:t>
            </a:r>
          </a:p>
          <a:p>
            <a:r>
              <a:rPr lang="he-IL" sz="2000" dirty="0"/>
              <a:t>משלים </a:t>
            </a:r>
          </a:p>
          <a:p>
            <a:r>
              <a:rPr lang="he-IL" sz="2000" dirty="0"/>
              <a:t>בליעה –</a:t>
            </a:r>
            <a:r>
              <a:rPr lang="he-IL" sz="2000" dirty="0" err="1"/>
              <a:t>פגוציטוזיס</a:t>
            </a:r>
            <a:endParaRPr lang="he-IL" sz="2000" dirty="0"/>
          </a:p>
          <a:p>
            <a:pPr>
              <a:buNone/>
            </a:pPr>
            <a:r>
              <a:rPr lang="he-IL" sz="2000" dirty="0"/>
              <a:t>  ( </a:t>
            </a:r>
            <a:r>
              <a:rPr lang="he-IL" sz="2000" dirty="0" err="1"/>
              <a:t>נויטרופילים</a:t>
            </a:r>
            <a:r>
              <a:rPr lang="he-IL" sz="2000" dirty="0"/>
              <a:t> ,</a:t>
            </a:r>
            <a:r>
              <a:rPr lang="he-IL" sz="2000" dirty="0" err="1"/>
              <a:t>מקרופאגים</a:t>
            </a:r>
            <a:r>
              <a:rPr lang="he-IL" sz="2000"/>
              <a:t>) </a:t>
            </a:r>
            <a:endParaRPr lang="he-IL" sz="2000" dirty="0"/>
          </a:p>
          <a:p>
            <a:r>
              <a:rPr lang="he-IL" sz="2000" dirty="0"/>
              <a:t>תהליך דלקת </a:t>
            </a:r>
          </a:p>
          <a:p>
            <a:pPr>
              <a:buNone/>
            </a:pPr>
            <a:endParaRPr lang="he-IL" sz="2400" dirty="0"/>
          </a:p>
          <a:p>
            <a:pPr>
              <a:buNone/>
            </a:pPr>
            <a:endParaRPr lang="he-IL" sz="2400" dirty="0"/>
          </a:p>
          <a:p>
            <a:endParaRPr lang="he-IL" sz="2400" dirty="0"/>
          </a:p>
          <a:p>
            <a:endParaRPr lang="he-IL" sz="2400" dirty="0"/>
          </a:p>
          <a:p>
            <a:endParaRPr lang="he-IL" sz="2400" dirty="0"/>
          </a:p>
          <a:p>
            <a:pPr>
              <a:buNone/>
            </a:pPr>
            <a:endParaRPr lang="he-IL" sz="2400" dirty="0"/>
          </a:p>
          <a:p>
            <a:pPr>
              <a:buNone/>
            </a:pPr>
            <a:endParaRPr lang="he-IL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40715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i="1" dirty="0">
                <a:cs typeface="+mn-cs"/>
              </a:rPr>
              <a:t>מערכת החיסון הנרכשת</a:t>
            </a:r>
            <a:br>
              <a:rPr lang="en-US" sz="3600" dirty="0">
                <a:cs typeface="+mn-cs"/>
              </a:rPr>
            </a:br>
            <a:r>
              <a:rPr lang="en-US" sz="2400" i="1" dirty="0">
                <a:cs typeface="+mn-cs"/>
              </a:rPr>
              <a:t>Adaptive Immunity</a:t>
            </a:r>
            <a:r>
              <a:rPr lang="he-IL" sz="2400" i="1" dirty="0">
                <a:cs typeface="+mn-cs"/>
              </a:rPr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158" y="1571612"/>
            <a:ext cx="7239000" cy="4846320"/>
          </a:xfrm>
        </p:spPr>
        <p:txBody>
          <a:bodyPr>
            <a:normAutofit/>
          </a:bodyPr>
          <a:lstStyle/>
          <a:p>
            <a:r>
              <a:rPr lang="he-IL" sz="2400" dirty="0"/>
              <a:t>מתפתחת  במהלך החיים</a:t>
            </a:r>
          </a:p>
          <a:p>
            <a:r>
              <a:rPr lang="he-IL" sz="2400" dirty="0"/>
              <a:t>כוללת את הלימפוציטים </a:t>
            </a:r>
          </a:p>
          <a:p>
            <a:pPr>
              <a:buNone/>
            </a:pPr>
            <a:r>
              <a:rPr lang="he-IL" sz="2400" dirty="0"/>
              <a:t>   מסוג </a:t>
            </a:r>
            <a:r>
              <a:rPr lang="en-US" sz="2400" dirty="0"/>
              <a:t>B</a:t>
            </a:r>
            <a:r>
              <a:rPr lang="he-IL" sz="2400" dirty="0"/>
              <a:t> ו-</a:t>
            </a:r>
            <a:r>
              <a:rPr lang="en-US" sz="2400" dirty="0"/>
              <a:t>T</a:t>
            </a:r>
            <a:r>
              <a:rPr lang="he-IL" sz="2400" dirty="0"/>
              <a:t> ואת הנוגדנים </a:t>
            </a:r>
          </a:p>
          <a:p>
            <a:r>
              <a:rPr lang="he-IL" sz="2400" dirty="0"/>
              <a:t>ספציפית לפתוגן </a:t>
            </a:r>
            <a:r>
              <a:rPr lang="he-IL" sz="2400" dirty="0" err="1"/>
              <a:t>מסויים</a:t>
            </a:r>
            <a:endParaRPr lang="he-IL" sz="2400" dirty="0"/>
          </a:p>
          <a:p>
            <a:r>
              <a:rPr lang="he-IL" sz="2400" dirty="0"/>
              <a:t>יוצרת זיכרון חיסוני</a:t>
            </a:r>
          </a:p>
          <a:p>
            <a:endParaRPr lang="he-IL" sz="2400" dirty="0"/>
          </a:p>
          <a:p>
            <a:endParaRPr lang="he-IL" sz="2400" dirty="0"/>
          </a:p>
          <a:p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089183" cy="29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81532"/>
            <a:ext cx="2153590" cy="227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he-IL" sz="3600" i="1" dirty="0"/>
              <a:t>התגובה החיסונית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7239000" cy="45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1428736"/>
            <a:ext cx="20056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CC0099"/>
                </a:solidFill>
              </a:rPr>
              <a:t>המערכת המולדת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8" y="1428736"/>
            <a:ext cx="2194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CC0099"/>
                </a:solidFill>
              </a:rPr>
              <a:t>המערכת הנרכשת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939" y="4857760"/>
            <a:ext cx="1855061" cy="2000240"/>
          </a:xfrm>
          <a:prstGeom prst="rect">
            <a:avLst/>
          </a:prstGeom>
          <a:noFill/>
          <a:ln w="9525">
            <a:solidFill>
              <a:schemeClr val="accent1">
                <a:alpha val="74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6255488" cy="1362075"/>
          </a:xfrm>
        </p:spPr>
        <p:txBody>
          <a:bodyPr>
            <a:normAutofit/>
          </a:bodyPr>
          <a:lstStyle/>
          <a:p>
            <a:pPr algn="ctr"/>
            <a:r>
              <a:rPr lang="he-IL" sz="6000" i="1" dirty="0"/>
              <a:t>חיסונים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4310070" cy="37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שפע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שפע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7789</TotalTime>
  <Words>1432</Words>
  <Application>Microsoft Office PowerPoint</Application>
  <PresentationFormat>On-screen Show (4:3)</PresentationFormat>
  <Paragraphs>245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Trebuchet MS</vt:lpstr>
      <vt:lpstr>Wingdings</vt:lpstr>
      <vt:lpstr>Wingdings 2</vt:lpstr>
      <vt:lpstr>שפע</vt:lpstr>
      <vt:lpstr>   חיסונים במדוכאי חיסון ד"ר מאיה ברלה  </vt:lpstr>
      <vt:lpstr>חיסונים במדוכאי חיסון </vt:lpstr>
      <vt:lpstr>מערכת החיסון </vt:lpstr>
      <vt:lpstr>PowerPoint Presentation</vt:lpstr>
      <vt:lpstr>מערכת החיסון </vt:lpstr>
      <vt:lpstr>מערכת החיסון המולדת  Innate Immunity</vt:lpstr>
      <vt:lpstr>מערכת החיסון הנרכשת Adaptive Immunity </vt:lpstr>
      <vt:lpstr>התגובה החיסונית </vt:lpstr>
      <vt:lpstr>חיסונים</vt:lpstr>
      <vt:lpstr>חיסונים </vt:lpstr>
      <vt:lpstr>PowerPoint Presentation</vt:lpstr>
      <vt:lpstr>איך החיסונים עובדים ?</vt:lpstr>
      <vt:lpstr>סוגי החיסונים  </vt:lpstr>
      <vt:lpstr>חיסון פעיל </vt:lpstr>
      <vt:lpstr>חיסונים פעילים </vt:lpstr>
      <vt:lpstr>חיסונים פעילים </vt:lpstr>
      <vt:lpstr>חיסון סביל </vt:lpstr>
      <vt:lpstr>חיסון סביל </vt:lpstr>
      <vt:lpstr>שגרת חיסונים בישראל  </vt:lpstr>
      <vt:lpstr>חיסונים במבוגרים </vt:lpstr>
      <vt:lpstr>PowerPoint Presentation</vt:lpstr>
      <vt:lpstr>PowerPoint Presentation</vt:lpstr>
      <vt:lpstr>ליקויים במערכת החיסון</vt:lpstr>
      <vt:lpstr>אוכלוסיות מוחלשות חיסון</vt:lpstr>
      <vt:lpstr>אוכלוסיות מוחלשות חיסון</vt:lpstr>
      <vt:lpstr>אוכלוסיות מוחלשות חיסון</vt:lpstr>
      <vt:lpstr>PowerPoint Presentation</vt:lpstr>
      <vt:lpstr>ממאירויות המטולוגיות/אונקולוגיות</vt:lpstr>
      <vt:lpstr>ממאירויות המטולוגיות/אונקולוגיות</vt:lpstr>
      <vt:lpstr>ממאירויות המטולוגיות/אונקולוגיות</vt:lpstr>
      <vt:lpstr>הפרעות בפעילות הטחול </vt:lpstr>
      <vt:lpstr>הפרעות בפעילות הטחול </vt:lpstr>
      <vt:lpstr>טיפול בסטרואידים </vt:lpstr>
      <vt:lpstr>השתלת מח עצם</vt:lpstr>
      <vt:lpstr>PowerPoint Presentation</vt:lpstr>
      <vt:lpstr>מושתלי מח עצם (מכל סוג)</vt:lpstr>
      <vt:lpstr>PowerPoint Presentation</vt:lpstr>
      <vt:lpstr>חיסון להרפס זוסטר </vt:lpstr>
      <vt:lpstr> בני בית</vt:lpstr>
      <vt:lpstr>תודה רבה על ההקשבה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חיסונים במדוכאי חיסון</dc:title>
  <dc:creator>מאיה</dc:creator>
  <cp:lastModifiedBy>User</cp:lastModifiedBy>
  <cp:revision>64</cp:revision>
  <dcterms:created xsi:type="dcterms:W3CDTF">2019-10-23T08:12:12Z</dcterms:created>
  <dcterms:modified xsi:type="dcterms:W3CDTF">2019-12-10T09:20:12Z</dcterms:modified>
</cp:coreProperties>
</file>